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15"/>
    <p:restoredTop sz="94628"/>
  </p:normalViewPr>
  <p:slideViewPr>
    <p:cSldViewPr snapToGrid="0">
      <p:cViewPr varScale="1">
        <p:scale>
          <a:sx n="136" d="100"/>
          <a:sy n="136" d="100"/>
        </p:scale>
        <p:origin x="16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3735E7-0325-1449-92DA-CB7A896D96A0}" type="doc">
      <dgm:prSet loTypeId="urn:microsoft.com/office/officeart/2008/layout/BendingPictureCaptionList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8CC7F78-0F4C-9446-B01C-FC3DBD974E0A}">
      <dgm:prSet phldrT="[Text]"/>
      <dgm:spPr/>
      <dgm:t>
        <a:bodyPr/>
        <a:lstStyle/>
        <a:p>
          <a:r>
            <a:rPr lang="en-US" dirty="0"/>
            <a:t>Hardware</a:t>
          </a:r>
          <a:br>
            <a:rPr lang="en-US" dirty="0"/>
          </a:br>
          <a:r>
            <a:rPr lang="en-US" dirty="0"/>
            <a:t>Design</a:t>
          </a:r>
        </a:p>
      </dgm:t>
    </dgm:pt>
    <dgm:pt modelId="{6721E964-F779-8A45-BA57-D129CE3113BF}" type="parTrans" cxnId="{FE0FAEFC-F036-1F4F-B8C8-23EA662A134E}">
      <dgm:prSet/>
      <dgm:spPr/>
      <dgm:t>
        <a:bodyPr/>
        <a:lstStyle/>
        <a:p>
          <a:endParaRPr lang="en-US"/>
        </a:p>
      </dgm:t>
    </dgm:pt>
    <dgm:pt modelId="{257B8C47-CF0D-0B44-AF87-E75EC5129C97}" type="sibTrans" cxnId="{FE0FAEFC-F036-1F4F-B8C8-23EA662A134E}">
      <dgm:prSet/>
      <dgm:spPr/>
      <dgm:t>
        <a:bodyPr/>
        <a:lstStyle/>
        <a:p>
          <a:endParaRPr lang="en-US"/>
        </a:p>
      </dgm:t>
    </dgm:pt>
    <dgm:pt modelId="{FA57DB57-F580-0C40-91F4-D998481D56F5}">
      <dgm:prSet phldrT="[Text]"/>
      <dgm:spPr/>
      <dgm:t>
        <a:bodyPr/>
        <a:lstStyle/>
        <a:p>
          <a:r>
            <a:rPr lang="en-US" dirty="0"/>
            <a:t>Embedded Systems</a:t>
          </a:r>
        </a:p>
      </dgm:t>
    </dgm:pt>
    <dgm:pt modelId="{DD755BEC-C591-A24B-8213-D6980151A613}" type="parTrans" cxnId="{D3AE020E-9995-E041-8CB1-C9DF4047CF5D}">
      <dgm:prSet/>
      <dgm:spPr/>
      <dgm:t>
        <a:bodyPr/>
        <a:lstStyle/>
        <a:p>
          <a:endParaRPr lang="en-US"/>
        </a:p>
      </dgm:t>
    </dgm:pt>
    <dgm:pt modelId="{1BD95CAC-B80B-1145-8345-2F2C416FB2DE}" type="sibTrans" cxnId="{D3AE020E-9995-E041-8CB1-C9DF4047CF5D}">
      <dgm:prSet/>
      <dgm:spPr/>
      <dgm:t>
        <a:bodyPr/>
        <a:lstStyle/>
        <a:p>
          <a:endParaRPr lang="en-US"/>
        </a:p>
      </dgm:t>
    </dgm:pt>
    <dgm:pt modelId="{57FAA40F-69F4-B140-A2B3-9576E3341D92}">
      <dgm:prSet phldrT="[Text]"/>
      <dgm:spPr/>
      <dgm:t>
        <a:bodyPr/>
        <a:lstStyle/>
        <a:p>
          <a:r>
            <a:rPr lang="en-US" dirty="0"/>
            <a:t>Systems Integration</a:t>
          </a:r>
        </a:p>
      </dgm:t>
    </dgm:pt>
    <dgm:pt modelId="{C6316D59-FB82-F046-854A-82695B1E4737}" type="parTrans" cxnId="{A2A2E2BA-C11C-C644-A95C-818A8EA35F65}">
      <dgm:prSet/>
      <dgm:spPr/>
      <dgm:t>
        <a:bodyPr/>
        <a:lstStyle/>
        <a:p>
          <a:endParaRPr lang="en-US"/>
        </a:p>
      </dgm:t>
    </dgm:pt>
    <dgm:pt modelId="{61F573C4-6780-A149-8C13-725F815D4848}" type="sibTrans" cxnId="{A2A2E2BA-C11C-C644-A95C-818A8EA35F65}">
      <dgm:prSet/>
      <dgm:spPr/>
      <dgm:t>
        <a:bodyPr/>
        <a:lstStyle/>
        <a:p>
          <a:endParaRPr lang="en-US"/>
        </a:p>
      </dgm:t>
    </dgm:pt>
    <dgm:pt modelId="{663ACF55-DD7F-A640-BA99-DA0E56B526AE}" type="pres">
      <dgm:prSet presAssocID="{0B3735E7-0325-1449-92DA-CB7A896D96A0}" presName="Name0" presStyleCnt="0">
        <dgm:presLayoutVars>
          <dgm:dir/>
          <dgm:resizeHandles val="exact"/>
        </dgm:presLayoutVars>
      </dgm:prSet>
      <dgm:spPr/>
    </dgm:pt>
    <dgm:pt modelId="{B07A9712-6674-514C-A27C-A789DA3D81CD}" type="pres">
      <dgm:prSet presAssocID="{68CC7F78-0F4C-9446-B01C-FC3DBD974E0A}" presName="composite" presStyleCnt="0"/>
      <dgm:spPr/>
    </dgm:pt>
    <dgm:pt modelId="{3A75E860-9607-BA46-876D-F029983897FE}" type="pres">
      <dgm:prSet presAssocID="{68CC7F78-0F4C-9446-B01C-FC3DBD974E0A}" presName="rect1" presStyleLbl="bgImgPlace1" presStyleIdx="0" presStyleCnt="3"/>
      <dgm:spPr>
        <a:blipFill rotWithShape="1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9780CA9D-1DB0-2847-B434-629D48618F9F}" type="pres">
      <dgm:prSet presAssocID="{68CC7F78-0F4C-9446-B01C-FC3DBD974E0A}" presName="wedgeRectCallout1" presStyleLbl="node1" presStyleIdx="0" presStyleCnt="3">
        <dgm:presLayoutVars>
          <dgm:bulletEnabled val="1"/>
        </dgm:presLayoutVars>
      </dgm:prSet>
      <dgm:spPr/>
    </dgm:pt>
    <dgm:pt modelId="{03D50B62-93CD-5447-8E53-2E874C1C6DAD}" type="pres">
      <dgm:prSet presAssocID="{257B8C47-CF0D-0B44-AF87-E75EC5129C97}" presName="sibTrans" presStyleCnt="0"/>
      <dgm:spPr/>
    </dgm:pt>
    <dgm:pt modelId="{6B14FA05-B0B9-E24B-B5BE-B5FBA8FDB013}" type="pres">
      <dgm:prSet presAssocID="{FA57DB57-F580-0C40-91F4-D998481D56F5}" presName="composite" presStyleCnt="0"/>
      <dgm:spPr/>
    </dgm:pt>
    <dgm:pt modelId="{ED46D85C-9155-DF4A-A896-D92CE2E16483}" type="pres">
      <dgm:prSet presAssocID="{FA57DB57-F580-0C40-91F4-D998481D56F5}" presName="rect1" presStyleLbl="bgImgPlace1" presStyleIdx="1" presStyleCnt="3"/>
      <dgm:spPr>
        <a:blipFill rotWithShape="1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35E16E58-7F04-7544-A0FE-C526C07C8A80}" type="pres">
      <dgm:prSet presAssocID="{FA57DB57-F580-0C40-91F4-D998481D56F5}" presName="wedgeRectCallout1" presStyleLbl="node1" presStyleIdx="1" presStyleCnt="3">
        <dgm:presLayoutVars>
          <dgm:bulletEnabled val="1"/>
        </dgm:presLayoutVars>
      </dgm:prSet>
      <dgm:spPr/>
    </dgm:pt>
    <dgm:pt modelId="{5542AC57-60AA-504F-9C51-7D5A2ACA0ACD}" type="pres">
      <dgm:prSet presAssocID="{1BD95CAC-B80B-1145-8345-2F2C416FB2DE}" presName="sibTrans" presStyleCnt="0"/>
      <dgm:spPr/>
    </dgm:pt>
    <dgm:pt modelId="{02BBA24A-3489-2841-BDA2-E6B4BC97EFEB}" type="pres">
      <dgm:prSet presAssocID="{57FAA40F-69F4-B140-A2B3-9576E3341D92}" presName="composite" presStyleCnt="0"/>
      <dgm:spPr/>
    </dgm:pt>
    <dgm:pt modelId="{A668FEC8-7823-A24F-9B0E-7C1E5D488F84}" type="pres">
      <dgm:prSet presAssocID="{57FAA40F-69F4-B140-A2B3-9576E3341D92}" presName="rect1" presStyleLbl="bgImgPlace1" presStyleIdx="2" presStyleCnt="3"/>
      <dgm:spPr>
        <a:blipFill rotWithShape="1"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E9E62604-16AB-D049-A66E-834E3B5E5D16}" type="pres">
      <dgm:prSet presAssocID="{57FAA40F-69F4-B140-A2B3-9576E3341D92}" presName="wedgeRectCallout1" presStyleLbl="node1" presStyleIdx="2" presStyleCnt="3">
        <dgm:presLayoutVars>
          <dgm:bulletEnabled val="1"/>
        </dgm:presLayoutVars>
      </dgm:prSet>
      <dgm:spPr/>
    </dgm:pt>
  </dgm:ptLst>
  <dgm:cxnLst>
    <dgm:cxn modelId="{D3AE020E-9995-E041-8CB1-C9DF4047CF5D}" srcId="{0B3735E7-0325-1449-92DA-CB7A896D96A0}" destId="{FA57DB57-F580-0C40-91F4-D998481D56F5}" srcOrd="1" destOrd="0" parTransId="{DD755BEC-C591-A24B-8213-D6980151A613}" sibTransId="{1BD95CAC-B80B-1145-8345-2F2C416FB2DE}"/>
    <dgm:cxn modelId="{EE83E02B-A487-114D-94DB-154ABB88C568}" type="presOf" srcId="{FA57DB57-F580-0C40-91F4-D998481D56F5}" destId="{35E16E58-7F04-7544-A0FE-C526C07C8A80}" srcOrd="0" destOrd="0" presId="urn:microsoft.com/office/officeart/2008/layout/BendingPictureCaptionList"/>
    <dgm:cxn modelId="{2A8325A1-D58B-8A47-A597-F55010567727}" type="presOf" srcId="{68CC7F78-0F4C-9446-B01C-FC3DBD974E0A}" destId="{9780CA9D-1DB0-2847-B434-629D48618F9F}" srcOrd="0" destOrd="0" presId="urn:microsoft.com/office/officeart/2008/layout/BendingPictureCaptionList"/>
    <dgm:cxn modelId="{A2A2E2BA-C11C-C644-A95C-818A8EA35F65}" srcId="{0B3735E7-0325-1449-92DA-CB7A896D96A0}" destId="{57FAA40F-69F4-B140-A2B3-9576E3341D92}" srcOrd="2" destOrd="0" parTransId="{C6316D59-FB82-F046-854A-82695B1E4737}" sibTransId="{61F573C4-6780-A149-8C13-725F815D4848}"/>
    <dgm:cxn modelId="{1C5F13BE-C05D-0749-A3A7-E665832791AE}" type="presOf" srcId="{57FAA40F-69F4-B140-A2B3-9576E3341D92}" destId="{E9E62604-16AB-D049-A66E-834E3B5E5D16}" srcOrd="0" destOrd="0" presId="urn:microsoft.com/office/officeart/2008/layout/BendingPictureCaptionList"/>
    <dgm:cxn modelId="{0E2A3EDD-D041-9D4D-87C0-0FF52A4B644F}" type="presOf" srcId="{0B3735E7-0325-1449-92DA-CB7A896D96A0}" destId="{663ACF55-DD7F-A640-BA99-DA0E56B526AE}" srcOrd="0" destOrd="0" presId="urn:microsoft.com/office/officeart/2008/layout/BendingPictureCaptionList"/>
    <dgm:cxn modelId="{FE0FAEFC-F036-1F4F-B8C8-23EA662A134E}" srcId="{0B3735E7-0325-1449-92DA-CB7A896D96A0}" destId="{68CC7F78-0F4C-9446-B01C-FC3DBD974E0A}" srcOrd="0" destOrd="0" parTransId="{6721E964-F779-8A45-BA57-D129CE3113BF}" sibTransId="{257B8C47-CF0D-0B44-AF87-E75EC5129C97}"/>
    <dgm:cxn modelId="{58BEA37B-4B91-EF48-8824-529CCD9484B5}" type="presParOf" srcId="{663ACF55-DD7F-A640-BA99-DA0E56B526AE}" destId="{B07A9712-6674-514C-A27C-A789DA3D81CD}" srcOrd="0" destOrd="0" presId="urn:microsoft.com/office/officeart/2008/layout/BendingPictureCaptionList"/>
    <dgm:cxn modelId="{32027732-FC2E-F142-8AED-280770A9B02A}" type="presParOf" srcId="{B07A9712-6674-514C-A27C-A789DA3D81CD}" destId="{3A75E860-9607-BA46-876D-F029983897FE}" srcOrd="0" destOrd="0" presId="urn:microsoft.com/office/officeart/2008/layout/BendingPictureCaptionList"/>
    <dgm:cxn modelId="{8B44C175-82B9-8148-A69B-9795299E3E65}" type="presParOf" srcId="{B07A9712-6674-514C-A27C-A789DA3D81CD}" destId="{9780CA9D-1DB0-2847-B434-629D48618F9F}" srcOrd="1" destOrd="0" presId="urn:microsoft.com/office/officeart/2008/layout/BendingPictureCaptionList"/>
    <dgm:cxn modelId="{D962E51F-EEA6-EC47-9972-3DD5CCB4CE2C}" type="presParOf" srcId="{663ACF55-DD7F-A640-BA99-DA0E56B526AE}" destId="{03D50B62-93CD-5447-8E53-2E874C1C6DAD}" srcOrd="1" destOrd="0" presId="urn:microsoft.com/office/officeart/2008/layout/BendingPictureCaptionList"/>
    <dgm:cxn modelId="{410AA1FD-E4AE-6545-A7AB-5B0B84EA4C67}" type="presParOf" srcId="{663ACF55-DD7F-A640-BA99-DA0E56B526AE}" destId="{6B14FA05-B0B9-E24B-B5BE-B5FBA8FDB013}" srcOrd="2" destOrd="0" presId="urn:microsoft.com/office/officeart/2008/layout/BendingPictureCaptionList"/>
    <dgm:cxn modelId="{DAE14EA7-8EAE-AE45-8410-B197D86924EC}" type="presParOf" srcId="{6B14FA05-B0B9-E24B-B5BE-B5FBA8FDB013}" destId="{ED46D85C-9155-DF4A-A896-D92CE2E16483}" srcOrd="0" destOrd="0" presId="urn:microsoft.com/office/officeart/2008/layout/BendingPictureCaptionList"/>
    <dgm:cxn modelId="{D0BB6AF4-83D9-EC43-AC90-A38BC987F398}" type="presParOf" srcId="{6B14FA05-B0B9-E24B-B5BE-B5FBA8FDB013}" destId="{35E16E58-7F04-7544-A0FE-C526C07C8A80}" srcOrd="1" destOrd="0" presId="urn:microsoft.com/office/officeart/2008/layout/BendingPictureCaptionList"/>
    <dgm:cxn modelId="{FE5B16F6-8FFD-F74B-BAA4-ECC0633D3F12}" type="presParOf" srcId="{663ACF55-DD7F-A640-BA99-DA0E56B526AE}" destId="{5542AC57-60AA-504F-9C51-7D5A2ACA0ACD}" srcOrd="3" destOrd="0" presId="urn:microsoft.com/office/officeart/2008/layout/BendingPictureCaptionList"/>
    <dgm:cxn modelId="{D610EAA7-394B-B842-835D-EAD4849B8247}" type="presParOf" srcId="{663ACF55-DD7F-A640-BA99-DA0E56B526AE}" destId="{02BBA24A-3489-2841-BDA2-E6B4BC97EFEB}" srcOrd="4" destOrd="0" presId="urn:microsoft.com/office/officeart/2008/layout/BendingPictureCaptionList"/>
    <dgm:cxn modelId="{5711039B-0F6A-F143-98F0-71C5C3301D68}" type="presParOf" srcId="{02BBA24A-3489-2841-BDA2-E6B4BC97EFEB}" destId="{A668FEC8-7823-A24F-9B0E-7C1E5D488F84}" srcOrd="0" destOrd="0" presId="urn:microsoft.com/office/officeart/2008/layout/BendingPictureCaptionList"/>
    <dgm:cxn modelId="{6C9AF614-1AED-4F4F-8BAC-51F9E0ED7BC9}" type="presParOf" srcId="{02BBA24A-3489-2841-BDA2-E6B4BC97EFEB}" destId="{E9E62604-16AB-D049-A66E-834E3B5E5D16}" srcOrd="1" destOrd="0" presId="urn:microsoft.com/office/officeart/2008/layout/BendingPictureCa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75E860-9607-BA46-876D-F029983897FE}">
      <dsp:nvSpPr>
        <dsp:cNvPr id="0" name=""/>
        <dsp:cNvSpPr/>
      </dsp:nvSpPr>
      <dsp:spPr>
        <a:xfrm>
          <a:off x="0" y="532606"/>
          <a:ext cx="3286125" cy="2628900"/>
        </a:xfrm>
        <a:prstGeom prst="rect">
          <a:avLst/>
        </a:prstGeom>
        <a:blipFill rotWithShape="1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80CA9D-1DB0-2847-B434-629D48618F9F}">
      <dsp:nvSpPr>
        <dsp:cNvPr id="0" name=""/>
        <dsp:cNvSpPr/>
      </dsp:nvSpPr>
      <dsp:spPr>
        <a:xfrm>
          <a:off x="295751" y="2898616"/>
          <a:ext cx="2924651" cy="920115"/>
        </a:xfrm>
        <a:prstGeom prst="wedgeRectCallout">
          <a:avLst>
            <a:gd name="adj1" fmla="val 20250"/>
            <a:gd name="adj2" fmla="val -607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Hardware</a:t>
          </a:r>
          <a:br>
            <a:rPr lang="en-US" sz="2800" kern="1200" dirty="0"/>
          </a:br>
          <a:r>
            <a:rPr lang="en-US" sz="2800" kern="1200" dirty="0"/>
            <a:t>Design</a:t>
          </a:r>
        </a:p>
      </dsp:txBody>
      <dsp:txXfrm>
        <a:off x="295751" y="2898616"/>
        <a:ext cx="2924651" cy="920115"/>
      </dsp:txXfrm>
    </dsp:sp>
    <dsp:sp modelId="{ED46D85C-9155-DF4A-A896-D92CE2E16483}">
      <dsp:nvSpPr>
        <dsp:cNvPr id="0" name=""/>
        <dsp:cNvSpPr/>
      </dsp:nvSpPr>
      <dsp:spPr>
        <a:xfrm>
          <a:off x="3614737" y="532606"/>
          <a:ext cx="3286125" cy="2628900"/>
        </a:xfrm>
        <a:prstGeom prst="rect">
          <a:avLst/>
        </a:prstGeom>
        <a:blipFill rotWithShape="1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E16E58-7F04-7544-A0FE-C526C07C8A80}">
      <dsp:nvSpPr>
        <dsp:cNvPr id="0" name=""/>
        <dsp:cNvSpPr/>
      </dsp:nvSpPr>
      <dsp:spPr>
        <a:xfrm>
          <a:off x="3910488" y="2898616"/>
          <a:ext cx="2924651" cy="920115"/>
        </a:xfrm>
        <a:prstGeom prst="wedgeRectCallout">
          <a:avLst>
            <a:gd name="adj1" fmla="val 20250"/>
            <a:gd name="adj2" fmla="val -607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Embedded Systems</a:t>
          </a:r>
        </a:p>
      </dsp:txBody>
      <dsp:txXfrm>
        <a:off x="3910488" y="2898616"/>
        <a:ext cx="2924651" cy="920115"/>
      </dsp:txXfrm>
    </dsp:sp>
    <dsp:sp modelId="{A668FEC8-7823-A24F-9B0E-7C1E5D488F84}">
      <dsp:nvSpPr>
        <dsp:cNvPr id="0" name=""/>
        <dsp:cNvSpPr/>
      </dsp:nvSpPr>
      <dsp:spPr>
        <a:xfrm>
          <a:off x="7229475" y="532606"/>
          <a:ext cx="3286125" cy="2628900"/>
        </a:xfrm>
        <a:prstGeom prst="rect">
          <a:avLst/>
        </a:prstGeom>
        <a:blipFill rotWithShape="1"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E62604-16AB-D049-A66E-834E3B5E5D16}">
      <dsp:nvSpPr>
        <dsp:cNvPr id="0" name=""/>
        <dsp:cNvSpPr/>
      </dsp:nvSpPr>
      <dsp:spPr>
        <a:xfrm>
          <a:off x="7525226" y="2898616"/>
          <a:ext cx="2924651" cy="920115"/>
        </a:xfrm>
        <a:prstGeom prst="wedgeRectCallout">
          <a:avLst>
            <a:gd name="adj1" fmla="val 20250"/>
            <a:gd name="adj2" fmla="val -607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Systems Integration</a:t>
          </a:r>
        </a:p>
      </dsp:txBody>
      <dsp:txXfrm>
        <a:off x="7525226" y="2898616"/>
        <a:ext cx="2924651" cy="9201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BendingPictureCaptionList">
  <dgm:title val=""/>
  <dgm:desc val=""/>
  <dgm:catLst>
    <dgm:cat type="picture" pri="9000"/>
    <dgm:cat type="pictureconvert" pri="9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w" fact="1.11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"/>
              <dgm:constr type="t" for="ch" forName="rect1" refType="h" fact="0"/>
              <dgm:constr type="w" for="ch" forName="rect1" refType="w"/>
              <dgm:constr type="h" for="ch" forName="rect1" refType="h" fact="0.8"/>
              <dgm:constr type="l" for="ch" forName="wedgeRectCallout1" refType="w" fact="0.09"/>
              <dgm:constr type="t" for="ch" forName="wedgeRectCallout1" refType="h" fact="0.72"/>
              <dgm:constr type="w" for="ch" forName="wedgeRectCallout1" refType="w" fact="0.89"/>
              <dgm:constr type="h" for="ch" forName="wedgeRectCallout1" refType="h" fact="0.28"/>
            </dgm:constrLst>
          </dgm:if>
          <dgm:else name="Name6">
            <dgm:constrLst>
              <dgm:constr type="l" for="ch" forName="rect1" refType="w" fact="0"/>
              <dgm:constr type="t" for="ch" forName="rect1" refType="h" fact="0"/>
              <dgm:constr type="w" for="ch" forName="rect1" refType="w"/>
              <dgm:constr type="h" for="ch" forName="rect1" refType="h" fact="0.8"/>
              <dgm:constr type="l" for="ch" forName="wedgeRectCallout1" refType="w" fact="0.02"/>
              <dgm:constr type="t" for="ch" forName="wedgeRectCallout1" refType="h" fact="0.72"/>
              <dgm:constr type="w" for="ch" forName="wedgeRectCallout1" refType="w" fact="0.89"/>
              <dgm:constr type="h" for="ch" forName="wedgeRectCallout1" refType="h" fact="0.28"/>
            </dgm:constrLst>
          </dgm:else>
        </dgm:choose>
        <dgm:layoutNode name="rect1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wedgeRectCallout1" styleLbl="node1">
          <dgm:varLst>
            <dgm:bulletEnabled val="1"/>
          </dgm:varLst>
          <dgm:alg type="tx"/>
          <dgm:choose name="Name7">
            <dgm:if name="Name8" func="var" arg="dir" op="equ" val="norm">
              <dgm:shape xmlns:r="http://schemas.openxmlformats.org/officeDocument/2006/relationships" type="wedgeRectCallout" r:blip="">
                <dgm:adjLst>
                  <dgm:adj idx="1" val="0.2025"/>
                  <dgm:adj idx="2" val="-0.607"/>
                </dgm:adjLst>
              </dgm:shape>
            </dgm:if>
            <dgm:else name="Name9">
              <dgm:shape xmlns:r="http://schemas.openxmlformats.org/officeDocument/2006/relationships" type="wedgeRectCallout" r:blip="">
                <dgm:adjLst>
                  <dgm:adj idx="1" val="-0.2025"/>
                  <dgm:adj idx="2" val="-0.607"/>
                </dgm:adjLst>
              </dgm:shape>
            </dgm:else>
          </dgm:choos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11522-EDAC-FB80-168C-3E4771A5C3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Atkinson Hyperlegible Next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CCED2E-D69D-881A-D6CB-3B46DF9AAD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tkinson Hyperlegible Next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601965D-5929-5175-7D90-1836BCF4DE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540703" y="5781030"/>
            <a:ext cx="3110593" cy="595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504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1">
            <a:extLst>
              <a:ext uri="{FF2B5EF4-FFF2-40B4-BE49-F238E27FC236}">
                <a16:creationId xmlns:a16="http://schemas.microsoft.com/office/drawing/2014/main" id="{ADAE3BF5-DD72-5734-A1C8-62D8FE9DACA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356350"/>
            <a:ext cx="10515600" cy="365125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add references</a:t>
            </a:r>
          </a:p>
        </p:txBody>
      </p:sp>
    </p:spTree>
    <p:extLst>
      <p:ext uri="{BB962C8B-B14F-4D97-AF65-F5344CB8AC3E}">
        <p14:creationId xmlns:p14="http://schemas.microsoft.com/office/powerpoint/2010/main" val="3226062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00296B1-7CD6-7D4D-BA62-99B1E88CFCEC}" type="slidenum">
              <a:rPr lang="en-US" smtClean="0"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301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33677-BF81-C233-58AF-68725A423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ctr" anchorCtr="0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262E3A-295F-4A1C-F821-3066C1E241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750093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639B1A1-1DD6-5C5B-9FBB-FD9C62E02E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831850" y="5759308"/>
            <a:ext cx="3110594" cy="595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702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21E29-5E0A-791A-19F0-9CE744EB8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D05BE-7AB9-CB28-AAA0-5B57DA2A1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4FA7628-2DF8-1E46-7713-928CCD25454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356350"/>
            <a:ext cx="10515600" cy="365125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add references</a:t>
            </a:r>
          </a:p>
        </p:txBody>
      </p:sp>
    </p:spTree>
    <p:extLst>
      <p:ext uri="{BB962C8B-B14F-4D97-AF65-F5344CB8AC3E}">
        <p14:creationId xmlns:p14="http://schemas.microsoft.com/office/powerpoint/2010/main" val="2593752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48F7A-EE3B-3E03-CDC9-A13A952F7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28F77-85EA-6EB2-51E9-B8CA1AEF09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61E3D3-F2F8-C760-C1BB-9817E53967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11">
            <a:extLst>
              <a:ext uri="{FF2B5EF4-FFF2-40B4-BE49-F238E27FC236}">
                <a16:creationId xmlns:a16="http://schemas.microsoft.com/office/drawing/2014/main" id="{117B06EC-2EFB-DC31-6BAE-B55CFE2EDFA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356350"/>
            <a:ext cx="10515600" cy="365125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add references</a:t>
            </a:r>
          </a:p>
        </p:txBody>
      </p:sp>
    </p:spTree>
    <p:extLst>
      <p:ext uri="{BB962C8B-B14F-4D97-AF65-F5344CB8AC3E}">
        <p14:creationId xmlns:p14="http://schemas.microsoft.com/office/powerpoint/2010/main" val="1525749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48F7A-EE3B-3E03-CDC9-A13A952F7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5100" y="366419"/>
            <a:ext cx="5181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61E3D3-F2F8-C760-C1BB-9817E53967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15100" y="1848497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11">
            <a:extLst>
              <a:ext uri="{FF2B5EF4-FFF2-40B4-BE49-F238E27FC236}">
                <a16:creationId xmlns:a16="http://schemas.microsoft.com/office/drawing/2014/main" id="{117B06EC-2EFB-DC31-6BAE-B55CFE2EDFA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515100" y="6356350"/>
            <a:ext cx="5181601" cy="365125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add references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ADC12584-0CE8-9E7C-1873-AD1CE279D6D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-1" y="0"/>
            <a:ext cx="6019802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172031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48F7A-EE3B-3E03-CDC9-A13A952F7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299" y="366419"/>
            <a:ext cx="5181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61E3D3-F2F8-C760-C1BB-9817E53967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5299" y="1848497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11">
            <a:extLst>
              <a:ext uri="{FF2B5EF4-FFF2-40B4-BE49-F238E27FC236}">
                <a16:creationId xmlns:a16="http://schemas.microsoft.com/office/drawing/2014/main" id="{117B06EC-2EFB-DC31-6BAE-B55CFE2EDFA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5299" y="6356350"/>
            <a:ext cx="5181601" cy="365125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add references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ADC12584-0CE8-9E7C-1873-AD1CE279D6D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2198" y="0"/>
            <a:ext cx="6019802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536110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96F0D-D039-F018-7807-4B89660CA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F2C602-30D1-CA6B-203F-E7E35C21DC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B40DAA-338B-D257-A9CC-3A67100A87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1DEE7B-2B94-A756-5816-23DA1F7B0E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63D221-AF1F-0093-6672-EAD6558F49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EA976EDF-0156-2643-1217-BF829735A0E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356350"/>
            <a:ext cx="10515600" cy="365125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add references</a:t>
            </a:r>
          </a:p>
        </p:txBody>
      </p:sp>
    </p:spTree>
    <p:extLst>
      <p:ext uri="{BB962C8B-B14F-4D97-AF65-F5344CB8AC3E}">
        <p14:creationId xmlns:p14="http://schemas.microsoft.com/office/powerpoint/2010/main" val="3623878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iple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96F0D-D039-F018-7807-4B89660CA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F2C602-30D1-CA6B-203F-E7E35C21DC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493" y="1690688"/>
            <a:ext cx="335584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B40DAA-338B-D257-A9CC-3A67100A87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33558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EA976EDF-0156-2643-1217-BF829735A0E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356350"/>
            <a:ext cx="10515600" cy="365125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add references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65D7D56-CF7C-AE8E-EF5F-ED9034AD474B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4414900" y="1690688"/>
            <a:ext cx="335584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D7DD6298-A95F-C1E0-36A3-9701324B9E5E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4418076" y="2514600"/>
            <a:ext cx="33558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C87E1CC4-59A6-C7E8-97CE-18CD54C6D5AE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7996364" y="1690688"/>
            <a:ext cx="335584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91018328-38D6-A9B3-3EC3-39878CFFD1D6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7996364" y="2514600"/>
            <a:ext cx="33558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34111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A2C27-5E28-C080-F385-480037B24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0067"/>
            <a:ext cx="10515600" cy="409786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C6CB6027-279A-CCCB-F903-900BD111E4D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356350"/>
            <a:ext cx="10515600" cy="365125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add references</a:t>
            </a:r>
          </a:p>
        </p:txBody>
      </p:sp>
    </p:spTree>
    <p:extLst>
      <p:ext uri="{BB962C8B-B14F-4D97-AF65-F5344CB8AC3E}">
        <p14:creationId xmlns:p14="http://schemas.microsoft.com/office/powerpoint/2010/main" val="528171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2E1C22-3BBA-7F80-BD8A-135F53CA7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A5233A-6AC4-2F2E-BEFB-E68F861935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6360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brtoone@samford.edu" TargetMode="External"/><Relationship Id="rId2" Type="http://schemas.openxmlformats.org/officeDocument/2006/relationships/hyperlink" Target="https://cs.briantoone.com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ybiketraffic.com/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539C4-2D4C-C016-7503-088C145B9B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Computer </a:t>
            </a:r>
            <a:r>
              <a:rPr lang="en-US" dirty="0">
                <a:solidFill>
                  <a:schemeClr val="accent1"/>
                </a:solidFill>
              </a:rPr>
              <a:t>Engineering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9667EB-8B65-086F-6423-303D4F0F50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/>
              <a:t>turning </a:t>
            </a:r>
            <a:r>
              <a:rPr lang="en-US" i="1" dirty="0">
                <a:solidFill>
                  <a:schemeClr val="accent1"/>
                </a:solidFill>
              </a:rPr>
              <a:t>silicon</a:t>
            </a:r>
            <a:r>
              <a:rPr lang="en-US" i="1" dirty="0"/>
              <a:t> and </a:t>
            </a:r>
            <a:r>
              <a:rPr lang="en-US" i="1" dirty="0">
                <a:solidFill>
                  <a:schemeClr val="accent1"/>
                </a:solidFill>
              </a:rPr>
              <a:t>logic</a:t>
            </a:r>
            <a:r>
              <a:rPr lang="en-US" i="1" dirty="0"/>
              <a:t> into </a:t>
            </a:r>
            <a:r>
              <a:rPr lang="en-US" i="1" dirty="0">
                <a:solidFill>
                  <a:schemeClr val="accent1"/>
                </a:solidFill>
              </a:rPr>
              <a:t>possibility</a:t>
            </a:r>
          </a:p>
        </p:txBody>
      </p:sp>
    </p:spTree>
    <p:extLst>
      <p:ext uri="{BB962C8B-B14F-4D97-AF65-F5344CB8AC3E}">
        <p14:creationId xmlns:p14="http://schemas.microsoft.com/office/powerpoint/2010/main" val="1607821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657EB-E5D5-2E2C-DE68-ED38FFCDE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out more?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93451E-ADD7-37EC-3B19-F26A8B6C4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https://cs.briantoone.com</a:t>
            </a:r>
            <a:endParaRPr lang="en-US" dirty="0"/>
          </a:p>
          <a:p>
            <a:r>
              <a:rPr lang="en-US" dirty="0">
                <a:hlinkClick r:id="rId3"/>
              </a:rPr>
              <a:t>brtoone@samford.edu</a:t>
            </a:r>
            <a:endParaRPr lang="en-US" dirty="0"/>
          </a:p>
          <a:p>
            <a:r>
              <a:rPr lang="en-US" dirty="0"/>
              <a:t>205.902.6779 (text)</a:t>
            </a:r>
          </a:p>
          <a:p>
            <a:r>
              <a:rPr lang="en-US" dirty="0"/>
              <a:t>205.726.2960 (office phone)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075D12-0F05-1044-1B8F-31A961A26CC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811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E2EE5B9-A6CB-BCC1-F5C8-4A95B51B9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Computer Engineering </a:t>
            </a:r>
            <a:r>
              <a:rPr lang="en-US" dirty="0">
                <a:solidFill>
                  <a:schemeClr val="accent1"/>
                </a:solidFill>
              </a:rPr>
              <a:t>blends</a:t>
            </a:r>
            <a:r>
              <a:rPr lang="en-US" dirty="0"/>
              <a:t> the principles of computer hardware, digital </a:t>
            </a:r>
            <a:r>
              <a:rPr lang="en-US" dirty="0">
                <a:solidFill>
                  <a:schemeClr val="accent1"/>
                </a:solidFill>
              </a:rPr>
              <a:t>systems</a:t>
            </a:r>
            <a:r>
              <a:rPr lang="en-US" dirty="0"/>
              <a:t>, and the </a:t>
            </a:r>
            <a:r>
              <a:rPr lang="en-US" dirty="0">
                <a:solidFill>
                  <a:schemeClr val="accent1"/>
                </a:solidFill>
              </a:rPr>
              <a:t>integration</a:t>
            </a:r>
            <a:r>
              <a:rPr lang="en-US" dirty="0"/>
              <a:t> of hardware and software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C95E81-DB0A-CADE-4DB7-AED2E49733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148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Placeholder 12" descr="A screenshot of a computer engineering exam&#10;&#10;AI-generated content may be incorrect.">
            <a:extLst>
              <a:ext uri="{FF2B5EF4-FFF2-40B4-BE49-F238E27FC236}">
                <a16:creationId xmlns:a16="http://schemas.microsoft.com/office/drawing/2014/main" id="{813871D2-94EC-0D12-BAB4-1647FBAA82F6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F584B7C1-397A-7D00-24FA-668471445EB4}"/>
              </a:ext>
            </a:extLst>
          </p:cNvPr>
          <p:cNvSpPr/>
          <p:nvPr/>
        </p:nvSpPr>
        <p:spPr>
          <a:xfrm>
            <a:off x="6894785" y="2369989"/>
            <a:ext cx="3794235" cy="231411"/>
          </a:xfrm>
          <a:prstGeom prst="round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EB49E632-C24A-DAF4-3752-97066A4DCEE9}"/>
              </a:ext>
            </a:extLst>
          </p:cNvPr>
          <p:cNvSpPr/>
          <p:nvPr/>
        </p:nvSpPr>
        <p:spPr>
          <a:xfrm>
            <a:off x="6894785" y="2635899"/>
            <a:ext cx="3794235" cy="231411"/>
          </a:xfrm>
          <a:prstGeom prst="round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AAD1BF1A-4DEC-C7B4-0854-C66631FFA07E}"/>
              </a:ext>
            </a:extLst>
          </p:cNvPr>
          <p:cNvSpPr/>
          <p:nvPr/>
        </p:nvSpPr>
        <p:spPr>
          <a:xfrm>
            <a:off x="6894784" y="5238959"/>
            <a:ext cx="3794235" cy="231411"/>
          </a:xfrm>
          <a:prstGeom prst="round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6A70AC44-F274-5ED9-58BB-3B5A1F5D3AC5}"/>
              </a:ext>
            </a:extLst>
          </p:cNvPr>
          <p:cNvSpPr/>
          <p:nvPr/>
        </p:nvSpPr>
        <p:spPr>
          <a:xfrm>
            <a:off x="6894783" y="5506888"/>
            <a:ext cx="3794235" cy="231411"/>
          </a:xfrm>
          <a:prstGeom prst="round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5B764A50-957A-BA18-5658-AF2EE21825BF}"/>
              </a:ext>
            </a:extLst>
          </p:cNvPr>
          <p:cNvSpPr/>
          <p:nvPr/>
        </p:nvSpPr>
        <p:spPr>
          <a:xfrm>
            <a:off x="6894782" y="4971030"/>
            <a:ext cx="3794235" cy="231411"/>
          </a:xfrm>
          <a:prstGeom prst="round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6B3CA177-DA50-4647-AA70-2D2C45B17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299" y="366419"/>
            <a:ext cx="5181600" cy="6355056"/>
          </a:xfrm>
        </p:spPr>
        <p:txBody>
          <a:bodyPr>
            <a:normAutofit/>
          </a:bodyPr>
          <a:lstStyle/>
          <a:p>
            <a:r>
              <a:rPr lang="en-US" sz="6000" dirty="0"/>
              <a:t>Curriculum</a:t>
            </a:r>
            <a:br>
              <a:rPr lang="en-US" dirty="0"/>
            </a:br>
            <a:r>
              <a:rPr lang="en-US" dirty="0"/>
              <a:t>Integration of </a:t>
            </a:r>
            <a:r>
              <a:rPr lang="en-US" dirty="0">
                <a:solidFill>
                  <a:schemeClr val="accent1"/>
                </a:solidFill>
              </a:rPr>
              <a:t>hardware</a:t>
            </a:r>
            <a:r>
              <a:rPr lang="en-US" dirty="0"/>
              <a:t> and software.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798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867CF7-D77B-3854-5BB3-8E04DC452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CF116-342F-141C-783C-62474F6B8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299" y="366419"/>
            <a:ext cx="5181600" cy="6355056"/>
          </a:xfrm>
        </p:spPr>
        <p:txBody>
          <a:bodyPr>
            <a:normAutofit/>
          </a:bodyPr>
          <a:lstStyle/>
          <a:p>
            <a:r>
              <a:rPr lang="en-US" sz="6000" dirty="0"/>
              <a:t>Curriculum</a:t>
            </a:r>
            <a:br>
              <a:rPr lang="en-US" dirty="0"/>
            </a:br>
            <a:r>
              <a:rPr lang="en-US" dirty="0"/>
              <a:t>Integration of hardware and </a:t>
            </a:r>
            <a:r>
              <a:rPr lang="en-US" dirty="0">
                <a:solidFill>
                  <a:schemeClr val="accent1"/>
                </a:solidFill>
              </a:rPr>
              <a:t>software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</p:txBody>
      </p:sp>
      <p:pic>
        <p:nvPicPr>
          <p:cNvPr id="13" name="Picture Placeholder 12" descr="A screenshot of a computer engineering exam&#10;&#10;AI-generated content may be incorrect.">
            <a:extLst>
              <a:ext uri="{FF2B5EF4-FFF2-40B4-BE49-F238E27FC236}">
                <a16:creationId xmlns:a16="http://schemas.microsoft.com/office/drawing/2014/main" id="{6C21AED5-704B-BE70-5551-63C7E934D47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type="pic" sz="quarter" idx="14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33965350-A5D5-3E39-9633-7CE9878441E3}"/>
              </a:ext>
            </a:extLst>
          </p:cNvPr>
          <p:cNvSpPr/>
          <p:nvPr/>
        </p:nvSpPr>
        <p:spPr>
          <a:xfrm>
            <a:off x="6894783" y="1559650"/>
            <a:ext cx="3794235" cy="231411"/>
          </a:xfrm>
          <a:prstGeom prst="round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CE5A014B-4376-2651-8E3B-21D2F357AA90}"/>
              </a:ext>
            </a:extLst>
          </p:cNvPr>
          <p:cNvSpPr/>
          <p:nvPr/>
        </p:nvSpPr>
        <p:spPr>
          <a:xfrm>
            <a:off x="6894785" y="2095572"/>
            <a:ext cx="3794235" cy="231411"/>
          </a:xfrm>
          <a:prstGeom prst="round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A72D4CD5-09B8-1C54-FAE8-53C26C5F6848}"/>
              </a:ext>
            </a:extLst>
          </p:cNvPr>
          <p:cNvSpPr/>
          <p:nvPr/>
        </p:nvSpPr>
        <p:spPr>
          <a:xfrm>
            <a:off x="6894782" y="2903083"/>
            <a:ext cx="3794235" cy="231411"/>
          </a:xfrm>
          <a:prstGeom prst="round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CB894AEC-7F6E-5D16-3FA7-FD626DEDBCFE}"/>
              </a:ext>
            </a:extLst>
          </p:cNvPr>
          <p:cNvSpPr/>
          <p:nvPr/>
        </p:nvSpPr>
        <p:spPr>
          <a:xfrm>
            <a:off x="6894782" y="3180963"/>
            <a:ext cx="3794235" cy="231411"/>
          </a:xfrm>
          <a:prstGeom prst="round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2DE056C3-E746-5867-8265-A643A86247EA}"/>
              </a:ext>
            </a:extLst>
          </p:cNvPr>
          <p:cNvSpPr/>
          <p:nvPr/>
        </p:nvSpPr>
        <p:spPr>
          <a:xfrm>
            <a:off x="6894781" y="3445627"/>
            <a:ext cx="3794235" cy="231411"/>
          </a:xfrm>
          <a:prstGeom prst="round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585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CCA10C-E92B-A3A8-451C-15E88F8CC9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9DB0A-A9FA-7BBA-147A-209C40643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299" y="366419"/>
            <a:ext cx="5181600" cy="6355056"/>
          </a:xfrm>
        </p:spPr>
        <p:txBody>
          <a:bodyPr>
            <a:normAutofit/>
          </a:bodyPr>
          <a:lstStyle/>
          <a:p>
            <a:r>
              <a:rPr lang="en-US" sz="6000" dirty="0"/>
              <a:t>Curriculum</a:t>
            </a:r>
            <a:br>
              <a:rPr lang="en-US" dirty="0"/>
            </a:br>
            <a:r>
              <a:rPr lang="en-US" dirty="0">
                <a:solidFill>
                  <a:schemeClr val="accent1"/>
                </a:solidFill>
              </a:rPr>
              <a:t>Integration</a:t>
            </a:r>
            <a:r>
              <a:rPr lang="en-US" dirty="0"/>
              <a:t> of hardware and software.</a:t>
            </a:r>
            <a:br>
              <a:rPr lang="en-US" dirty="0"/>
            </a:br>
            <a:endParaRPr lang="en-US" dirty="0"/>
          </a:p>
        </p:txBody>
      </p:sp>
      <p:pic>
        <p:nvPicPr>
          <p:cNvPr id="13" name="Picture Placeholder 12" descr="A screenshot of a computer engineering exam&#10;&#10;AI-generated content may be incorrect.">
            <a:extLst>
              <a:ext uri="{FF2B5EF4-FFF2-40B4-BE49-F238E27FC236}">
                <a16:creationId xmlns:a16="http://schemas.microsoft.com/office/drawing/2014/main" id="{C958F9F2-2BD6-FB47-46EF-5F68B054CFC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type="pic" sz="quarter" idx="14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4CAB0BCB-6F98-3BDD-6E0B-9E558166E3F9}"/>
              </a:ext>
            </a:extLst>
          </p:cNvPr>
          <p:cNvSpPr/>
          <p:nvPr/>
        </p:nvSpPr>
        <p:spPr>
          <a:xfrm>
            <a:off x="6894782" y="3723507"/>
            <a:ext cx="3794235" cy="231411"/>
          </a:xfrm>
          <a:prstGeom prst="round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3E6FB143-C429-148D-0E75-B8C7D2A2807E}"/>
              </a:ext>
            </a:extLst>
          </p:cNvPr>
          <p:cNvSpPr/>
          <p:nvPr/>
        </p:nvSpPr>
        <p:spPr>
          <a:xfrm>
            <a:off x="6894781" y="3988171"/>
            <a:ext cx="3794235" cy="231411"/>
          </a:xfrm>
          <a:prstGeom prst="round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846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F0880FD-8153-FB84-4C8E-DF77592FA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Computer Engineering </a:t>
            </a:r>
            <a:r>
              <a:rPr lang="en-US" dirty="0">
                <a:solidFill>
                  <a:schemeClr val="accent1"/>
                </a:solidFill>
              </a:rPr>
              <a:t>Careers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024F28D1-9F9C-D382-6EEF-6F1F9F409A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628671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6B824C4-58D8-55B4-900D-BEDFC9AD144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D6189A5-0B41-B409-4A79-89C4A2DBBBCE}"/>
              </a:ext>
            </a:extLst>
          </p:cNvPr>
          <p:cNvSpPr txBox="1"/>
          <p:nvPr/>
        </p:nvSpPr>
        <p:spPr>
          <a:xfrm>
            <a:off x="10048635" y="5712659"/>
            <a:ext cx="1322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Alum at </a:t>
            </a:r>
            <a:r>
              <a:rPr lang="en-US" b="1" dirty="0"/>
              <a:t>Dell</a:t>
            </a:r>
          </a:p>
        </p:txBody>
      </p:sp>
    </p:spTree>
    <p:extLst>
      <p:ext uri="{BB962C8B-B14F-4D97-AF65-F5344CB8AC3E}">
        <p14:creationId xmlns:p14="http://schemas.microsoft.com/office/powerpoint/2010/main" val="623331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34587-4E67-4800-BF60-85483551C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Demo</a:t>
            </a:r>
            <a:r>
              <a:rPr lang="en-US" dirty="0"/>
              <a:t> Time!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605BF4-2879-80C8-0CEC-A919E844D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833" y="1690688"/>
            <a:ext cx="11934334" cy="4351338"/>
          </a:xfrm>
        </p:spPr>
        <p:txBody>
          <a:bodyPr>
            <a:normAutofit/>
          </a:bodyPr>
          <a:lstStyle/>
          <a:p>
            <a:r>
              <a:rPr lang="en-US" sz="3600" dirty="0"/>
              <a:t>Goal: measure lateral passing distances</a:t>
            </a:r>
          </a:p>
          <a:p>
            <a:r>
              <a:rPr lang="en-US" sz="3600" dirty="0"/>
              <a:t>Hot research</a:t>
            </a:r>
          </a:p>
          <a:p>
            <a:pPr lvl="1"/>
            <a:r>
              <a:rPr lang="en-US" sz="3200" dirty="0">
                <a:hlinkClick r:id="rId2"/>
              </a:rPr>
              <a:t>https://mybiketraffic.com/</a:t>
            </a:r>
            <a:r>
              <a:rPr lang="en-US" sz="3200" dirty="0"/>
              <a:t> - 100,000 users in 99 different countries</a:t>
            </a:r>
          </a:p>
          <a:p>
            <a:pPr lvl="1"/>
            <a:r>
              <a:rPr lang="en-US" sz="3200" dirty="0"/>
              <a:t>First person to build an entire framework for collecting radar data</a:t>
            </a:r>
          </a:p>
          <a:p>
            <a:pPr lvl="1"/>
            <a:r>
              <a:rPr lang="en-US" sz="3200" dirty="0"/>
              <a:t>Swedish, British, Norwegian, and Australian </a:t>
            </a:r>
            <a:br>
              <a:rPr lang="en-US" sz="3200" dirty="0"/>
            </a:br>
            <a:r>
              <a:rPr lang="en-US" sz="3200"/>
              <a:t>governments are interested </a:t>
            </a:r>
            <a:r>
              <a:rPr lang="en-US" sz="3200" dirty="0"/>
              <a:t>in my work</a:t>
            </a:r>
          </a:p>
          <a:p>
            <a:pPr lvl="1"/>
            <a:r>
              <a:rPr lang="en-US" sz="3200" dirty="0"/>
              <a:t>Mainly because of the demo I’m about to do!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23DFD7-E75B-A708-F31A-6D0EE73BF46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093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4D63C-3870-432A-694C-C99E21FC3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Arduino code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6C45D1B-AB11-B3CE-DBED-409E7ADA86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96638" y="0"/>
            <a:ext cx="4901505" cy="6748854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785346-84E7-FD63-3213-DEF7F4B2FB1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698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8F452-1EBE-5285-F373-89AE97BBE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810" y="136525"/>
            <a:ext cx="10515600" cy="1325563"/>
          </a:xfrm>
        </p:spPr>
        <p:txBody>
          <a:bodyPr/>
          <a:lstStyle/>
          <a:p>
            <a:r>
              <a:rPr lang="en-US" dirty="0"/>
              <a:t>iOS app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58E156-BDB9-5DDF-925F-60A9F14B982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BD65F7BD-39DA-21A4-2E50-183D170688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17726" y="232494"/>
            <a:ext cx="8752664" cy="5678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013777"/>
      </p:ext>
    </p:extLst>
  </p:cSld>
  <p:clrMapOvr>
    <a:masterClrMapping/>
  </p:clrMapOvr>
</p:sld>
</file>

<file path=ppt/theme/theme1.xml><?xml version="1.0" encoding="utf-8"?>
<a:theme xmlns:a="http://schemas.openxmlformats.org/drawingml/2006/main" name="COSC">
  <a:themeElements>
    <a:clrScheme name="HIIM Microlecture 1">
      <a:dk1>
        <a:srgbClr val="0B2F51"/>
      </a:dk1>
      <a:lt1>
        <a:srgbClr val="FFFFFF"/>
      </a:lt1>
      <a:dk2>
        <a:srgbClr val="424242"/>
      </a:dk2>
      <a:lt2>
        <a:srgbClr val="CCD0D2"/>
      </a:lt2>
      <a:accent1>
        <a:srgbClr val="CB333A"/>
      </a:accent1>
      <a:accent2>
        <a:srgbClr val="0B2F51"/>
      </a:accent2>
      <a:accent3>
        <a:srgbClr val="CB333A"/>
      </a:accent3>
      <a:accent4>
        <a:srgbClr val="73D4D3"/>
      </a:accent4>
      <a:accent5>
        <a:srgbClr val="DADB67"/>
      </a:accent5>
      <a:accent6>
        <a:srgbClr val="F9E49F"/>
      </a:accent6>
      <a:hlink>
        <a:srgbClr val="0563C1"/>
      </a:hlink>
      <a:folHlink>
        <a:srgbClr val="954F72"/>
      </a:folHlink>
    </a:clrScheme>
    <a:fontScheme name="Tw Cen MT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SC" id="{71033ACA-7980-A041-BD65-F173E90D5E55}" vid="{DF005EFC-BE6B-5940-8B16-F29B9C756317}"/>
    </a:ext>
  </a:extLst>
</a:theme>
</file>

<file path=docMetadata/LabelInfo.xml><?xml version="1.0" encoding="utf-8"?>
<clbl:labelList xmlns:clbl="http://schemas.microsoft.com/office/2020/mipLabelMetadata">
  <clbl:label id="{6e8bc676-8271-4ac9-977a-5c7330778acf}" enabled="0" method="" siteId="{6e8bc676-8271-4ac9-977a-5c7330778acf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COSC</Template>
  <TotalTime>222</TotalTime>
  <Words>158</Words>
  <Application>Microsoft Macintosh PowerPoint</Application>
  <PresentationFormat>Widescreen</PresentationFormat>
  <Paragraphs>25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Atkinson Hyperlegible Next</vt:lpstr>
      <vt:lpstr>Tw Cen MT</vt:lpstr>
      <vt:lpstr>COSC</vt:lpstr>
      <vt:lpstr>Computer Engineering</vt:lpstr>
      <vt:lpstr>Computer Engineering blends the principles of computer hardware, digital systems, and the integration of hardware and software</vt:lpstr>
      <vt:lpstr>Curriculum Integration of hardware and software. </vt:lpstr>
      <vt:lpstr>Curriculum Integration of hardware and software. </vt:lpstr>
      <vt:lpstr>Curriculum Integration of hardware and software. </vt:lpstr>
      <vt:lpstr>Computer Engineering Careers</vt:lpstr>
      <vt:lpstr>Demo Time!</vt:lpstr>
      <vt:lpstr>Arduino code</vt:lpstr>
      <vt:lpstr>iOS app</vt:lpstr>
      <vt:lpstr>Find out more?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Robbins, David</dc:creator>
  <cp:lastModifiedBy>Toone, Brian</cp:lastModifiedBy>
  <cp:revision>7</cp:revision>
  <dcterms:created xsi:type="dcterms:W3CDTF">2025-09-22T19:32:33Z</dcterms:created>
  <dcterms:modified xsi:type="dcterms:W3CDTF">2025-09-26T19:26:46Z</dcterms:modified>
</cp:coreProperties>
</file>