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68" r:id="rId3"/>
    <p:sldId id="272" r:id="rId4"/>
    <p:sldId id="273" r:id="rId5"/>
    <p:sldId id="271" r:id="rId6"/>
    <p:sldId id="275" r:id="rId7"/>
    <p:sldId id="274" r:id="rId8"/>
    <p:sldId id="276" r:id="rId9"/>
    <p:sldId id="279" r:id="rId10"/>
    <p:sldId id="281" r:id="rId11"/>
    <p:sldId id="280" r:id="rId12"/>
    <p:sldId id="258" r:id="rId13"/>
    <p:sldId id="270" r:id="rId14"/>
    <p:sldId id="284" r:id="rId15"/>
    <p:sldId id="285" r:id="rId16"/>
    <p:sldId id="282" r:id="rId17"/>
    <p:sldId id="283" r:id="rId18"/>
    <p:sldId id="257" r:id="rId19"/>
    <p:sldId id="286" r:id="rId20"/>
    <p:sldId id="259" r:id="rId21"/>
    <p:sldId id="287" r:id="rId22"/>
    <p:sldId id="288" r:id="rId23"/>
    <p:sldId id="261" r:id="rId24"/>
    <p:sldId id="267" r:id="rId25"/>
    <p:sldId id="289" r:id="rId26"/>
    <p:sldId id="260" r:id="rId27"/>
    <p:sldId id="293" r:id="rId28"/>
    <p:sldId id="292" r:id="rId29"/>
    <p:sldId id="265" r:id="rId30"/>
    <p:sldId id="294" r:id="rId31"/>
    <p:sldId id="262" r:id="rId32"/>
    <p:sldId id="264" r:id="rId33"/>
    <p:sldId id="278" r:id="rId34"/>
    <p:sldId id="290" r:id="rId35"/>
    <p:sldId id="29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3D2779-F71A-4A7C-B431-B79819523BC7}" v="45" dt="2023-10-27T17:53:43.8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p:restoredTop sz="96327"/>
  </p:normalViewPr>
  <p:slideViewPr>
    <p:cSldViewPr snapToGrid="0">
      <p:cViewPr varScale="1">
        <p:scale>
          <a:sx n="124" d="100"/>
          <a:sy n="124" d="100"/>
        </p:scale>
        <p:origin x="12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ata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2DD1FC-1FAE-47CD-BA6D-4A2B8A15AF86}"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9943D988-8A84-431A-965D-F7EAA3FDC2BF}">
      <dgm:prSet/>
      <dgm:spPr/>
      <dgm:t>
        <a:bodyPr/>
        <a:lstStyle/>
        <a:p>
          <a:r>
            <a:rPr lang="en-US"/>
            <a:t>What is it and how does it work? (technical)</a:t>
          </a:r>
        </a:p>
      </dgm:t>
    </dgm:pt>
    <dgm:pt modelId="{02B8E831-7933-4418-873B-6D1DDA2A3E6A}" type="parTrans" cxnId="{C747A334-8532-45E4-8BBB-8917B5F23C59}">
      <dgm:prSet/>
      <dgm:spPr/>
      <dgm:t>
        <a:bodyPr/>
        <a:lstStyle/>
        <a:p>
          <a:endParaRPr lang="en-US"/>
        </a:p>
      </dgm:t>
    </dgm:pt>
    <dgm:pt modelId="{FE7E5810-0920-462D-8355-B2FD35A9B572}" type="sibTrans" cxnId="{C747A334-8532-45E4-8BBB-8917B5F23C59}">
      <dgm:prSet/>
      <dgm:spPr/>
      <dgm:t>
        <a:bodyPr/>
        <a:lstStyle/>
        <a:p>
          <a:endParaRPr lang="en-US"/>
        </a:p>
      </dgm:t>
    </dgm:pt>
    <dgm:pt modelId="{7D10CCDA-0EA5-4756-B5E0-5BA6CC16D796}">
      <dgm:prSet/>
      <dgm:spPr/>
      <dgm:t>
        <a:bodyPr/>
        <a:lstStyle/>
        <a:p>
          <a:r>
            <a:rPr lang="en-US"/>
            <a:t>Impact on education (non-technical)</a:t>
          </a:r>
        </a:p>
      </dgm:t>
    </dgm:pt>
    <dgm:pt modelId="{EE08CC7C-B446-4F7A-ACFA-9DB6C6A0CC4E}" type="parTrans" cxnId="{59C909DB-44A0-460F-A6D3-251764735D79}">
      <dgm:prSet/>
      <dgm:spPr/>
      <dgm:t>
        <a:bodyPr/>
        <a:lstStyle/>
        <a:p>
          <a:endParaRPr lang="en-US"/>
        </a:p>
      </dgm:t>
    </dgm:pt>
    <dgm:pt modelId="{474046F7-2F4E-42CF-85EB-4624B557F4AE}" type="sibTrans" cxnId="{59C909DB-44A0-460F-A6D3-251764735D79}">
      <dgm:prSet/>
      <dgm:spPr/>
      <dgm:t>
        <a:bodyPr/>
        <a:lstStyle/>
        <a:p>
          <a:endParaRPr lang="en-US"/>
        </a:p>
      </dgm:t>
    </dgm:pt>
    <dgm:pt modelId="{64823BBB-88EB-4E32-AA7F-5515E19F4D71}">
      <dgm:prSet/>
      <dgm:spPr/>
      <dgm:t>
        <a:bodyPr/>
        <a:lstStyle/>
        <a:p>
          <a:r>
            <a:rPr lang="en-US"/>
            <a:t>Impact on society (non-technical)</a:t>
          </a:r>
        </a:p>
      </dgm:t>
    </dgm:pt>
    <dgm:pt modelId="{FE739567-E1D6-44D3-9CD6-A2DBA9A60A50}" type="parTrans" cxnId="{B1B0336B-9D3D-4A16-B84C-C9FAF90CF07A}">
      <dgm:prSet/>
      <dgm:spPr/>
      <dgm:t>
        <a:bodyPr/>
        <a:lstStyle/>
        <a:p>
          <a:endParaRPr lang="en-US"/>
        </a:p>
      </dgm:t>
    </dgm:pt>
    <dgm:pt modelId="{96E19E89-48BF-420A-8608-2DF944864012}" type="sibTrans" cxnId="{B1B0336B-9D3D-4A16-B84C-C9FAF90CF07A}">
      <dgm:prSet/>
      <dgm:spPr/>
      <dgm:t>
        <a:bodyPr/>
        <a:lstStyle/>
        <a:p>
          <a:endParaRPr lang="en-US"/>
        </a:p>
      </dgm:t>
    </dgm:pt>
    <dgm:pt modelId="{BB2B1196-9BA0-40D6-84E4-B25BF76C2AD8}">
      <dgm:prSet/>
      <dgm:spPr/>
      <dgm:t>
        <a:bodyPr/>
        <a:lstStyle/>
        <a:p>
          <a:r>
            <a:rPr lang="en-US"/>
            <a:t>Samford response (non-technical)</a:t>
          </a:r>
        </a:p>
      </dgm:t>
    </dgm:pt>
    <dgm:pt modelId="{05FF7C04-DE33-4B6C-9FA8-4CA34364F236}" type="parTrans" cxnId="{014B6C8A-FB75-411A-A3B4-0D54102B7824}">
      <dgm:prSet/>
      <dgm:spPr/>
      <dgm:t>
        <a:bodyPr/>
        <a:lstStyle/>
        <a:p>
          <a:endParaRPr lang="en-US"/>
        </a:p>
      </dgm:t>
    </dgm:pt>
    <dgm:pt modelId="{7C0A5249-B7D4-4C7C-8FAF-293F0C33515B}" type="sibTrans" cxnId="{014B6C8A-FB75-411A-A3B4-0D54102B7824}">
      <dgm:prSet/>
      <dgm:spPr/>
      <dgm:t>
        <a:bodyPr/>
        <a:lstStyle/>
        <a:p>
          <a:endParaRPr lang="en-US"/>
        </a:p>
      </dgm:t>
    </dgm:pt>
    <dgm:pt modelId="{AE571B36-4441-4E1E-AD0F-FD0B9580A512}" type="pres">
      <dgm:prSet presAssocID="{F82DD1FC-1FAE-47CD-BA6D-4A2B8A15AF86}" presName="linear" presStyleCnt="0">
        <dgm:presLayoutVars>
          <dgm:animLvl val="lvl"/>
          <dgm:resizeHandles val="exact"/>
        </dgm:presLayoutVars>
      </dgm:prSet>
      <dgm:spPr/>
    </dgm:pt>
    <dgm:pt modelId="{802BCA31-C914-4162-8103-8F14FB96D6EB}" type="pres">
      <dgm:prSet presAssocID="{9943D988-8A84-431A-965D-F7EAA3FDC2BF}" presName="parentText" presStyleLbl="node1" presStyleIdx="0" presStyleCnt="4">
        <dgm:presLayoutVars>
          <dgm:chMax val="0"/>
          <dgm:bulletEnabled val="1"/>
        </dgm:presLayoutVars>
      </dgm:prSet>
      <dgm:spPr/>
    </dgm:pt>
    <dgm:pt modelId="{48AB7F50-A9E2-42F1-A2E0-CC1D107F5EEC}" type="pres">
      <dgm:prSet presAssocID="{FE7E5810-0920-462D-8355-B2FD35A9B572}" presName="spacer" presStyleCnt="0"/>
      <dgm:spPr/>
    </dgm:pt>
    <dgm:pt modelId="{592382CA-921F-4982-A2DB-E9B630663F10}" type="pres">
      <dgm:prSet presAssocID="{7D10CCDA-0EA5-4756-B5E0-5BA6CC16D796}" presName="parentText" presStyleLbl="node1" presStyleIdx="1" presStyleCnt="4">
        <dgm:presLayoutVars>
          <dgm:chMax val="0"/>
          <dgm:bulletEnabled val="1"/>
        </dgm:presLayoutVars>
      </dgm:prSet>
      <dgm:spPr/>
    </dgm:pt>
    <dgm:pt modelId="{7A2F66DE-B779-4614-B4B7-291C94C5CD61}" type="pres">
      <dgm:prSet presAssocID="{474046F7-2F4E-42CF-85EB-4624B557F4AE}" presName="spacer" presStyleCnt="0"/>
      <dgm:spPr/>
    </dgm:pt>
    <dgm:pt modelId="{32712453-52B0-4DF9-8707-B54BF242487F}" type="pres">
      <dgm:prSet presAssocID="{64823BBB-88EB-4E32-AA7F-5515E19F4D71}" presName="parentText" presStyleLbl="node1" presStyleIdx="2" presStyleCnt="4">
        <dgm:presLayoutVars>
          <dgm:chMax val="0"/>
          <dgm:bulletEnabled val="1"/>
        </dgm:presLayoutVars>
      </dgm:prSet>
      <dgm:spPr/>
    </dgm:pt>
    <dgm:pt modelId="{3F0DBDFA-2248-4ABC-B1D8-F2A17E452EDE}" type="pres">
      <dgm:prSet presAssocID="{96E19E89-48BF-420A-8608-2DF944864012}" presName="spacer" presStyleCnt="0"/>
      <dgm:spPr/>
    </dgm:pt>
    <dgm:pt modelId="{F0A3D985-5B12-40F4-96B8-6A3F6B01BE5B}" type="pres">
      <dgm:prSet presAssocID="{BB2B1196-9BA0-40D6-84E4-B25BF76C2AD8}" presName="parentText" presStyleLbl="node1" presStyleIdx="3" presStyleCnt="4">
        <dgm:presLayoutVars>
          <dgm:chMax val="0"/>
          <dgm:bulletEnabled val="1"/>
        </dgm:presLayoutVars>
      </dgm:prSet>
      <dgm:spPr/>
    </dgm:pt>
  </dgm:ptLst>
  <dgm:cxnLst>
    <dgm:cxn modelId="{6F6C3126-5625-4B32-9AB2-EA613FFA9157}" type="presOf" srcId="{9943D988-8A84-431A-965D-F7EAA3FDC2BF}" destId="{802BCA31-C914-4162-8103-8F14FB96D6EB}" srcOrd="0" destOrd="0" presId="urn:microsoft.com/office/officeart/2005/8/layout/vList2"/>
    <dgm:cxn modelId="{C747A334-8532-45E4-8BBB-8917B5F23C59}" srcId="{F82DD1FC-1FAE-47CD-BA6D-4A2B8A15AF86}" destId="{9943D988-8A84-431A-965D-F7EAA3FDC2BF}" srcOrd="0" destOrd="0" parTransId="{02B8E831-7933-4418-873B-6D1DDA2A3E6A}" sibTransId="{FE7E5810-0920-462D-8355-B2FD35A9B572}"/>
    <dgm:cxn modelId="{29814936-B8F3-476C-8E34-024A8BA5DB65}" type="presOf" srcId="{BB2B1196-9BA0-40D6-84E4-B25BF76C2AD8}" destId="{F0A3D985-5B12-40F4-96B8-6A3F6B01BE5B}" srcOrd="0" destOrd="0" presId="urn:microsoft.com/office/officeart/2005/8/layout/vList2"/>
    <dgm:cxn modelId="{B1B0336B-9D3D-4A16-B84C-C9FAF90CF07A}" srcId="{F82DD1FC-1FAE-47CD-BA6D-4A2B8A15AF86}" destId="{64823BBB-88EB-4E32-AA7F-5515E19F4D71}" srcOrd="2" destOrd="0" parTransId="{FE739567-E1D6-44D3-9CD6-A2DBA9A60A50}" sibTransId="{96E19E89-48BF-420A-8608-2DF944864012}"/>
    <dgm:cxn modelId="{26A9B180-5F5B-4A25-BA11-76E58C0BB1B8}" type="presOf" srcId="{F82DD1FC-1FAE-47CD-BA6D-4A2B8A15AF86}" destId="{AE571B36-4441-4E1E-AD0F-FD0B9580A512}" srcOrd="0" destOrd="0" presId="urn:microsoft.com/office/officeart/2005/8/layout/vList2"/>
    <dgm:cxn modelId="{014B6C8A-FB75-411A-A3B4-0D54102B7824}" srcId="{F82DD1FC-1FAE-47CD-BA6D-4A2B8A15AF86}" destId="{BB2B1196-9BA0-40D6-84E4-B25BF76C2AD8}" srcOrd="3" destOrd="0" parTransId="{05FF7C04-DE33-4B6C-9FA8-4CA34364F236}" sibTransId="{7C0A5249-B7D4-4C7C-8FAF-293F0C33515B}"/>
    <dgm:cxn modelId="{410842CA-826A-4C2A-B101-B11B3544784F}" type="presOf" srcId="{64823BBB-88EB-4E32-AA7F-5515E19F4D71}" destId="{32712453-52B0-4DF9-8707-B54BF242487F}" srcOrd="0" destOrd="0" presId="urn:microsoft.com/office/officeart/2005/8/layout/vList2"/>
    <dgm:cxn modelId="{66151ECF-D33E-4EBC-8FDD-1460D37DB156}" type="presOf" srcId="{7D10CCDA-0EA5-4756-B5E0-5BA6CC16D796}" destId="{592382CA-921F-4982-A2DB-E9B630663F10}" srcOrd="0" destOrd="0" presId="urn:microsoft.com/office/officeart/2005/8/layout/vList2"/>
    <dgm:cxn modelId="{59C909DB-44A0-460F-A6D3-251764735D79}" srcId="{F82DD1FC-1FAE-47CD-BA6D-4A2B8A15AF86}" destId="{7D10CCDA-0EA5-4756-B5E0-5BA6CC16D796}" srcOrd="1" destOrd="0" parTransId="{EE08CC7C-B446-4F7A-ACFA-9DB6C6A0CC4E}" sibTransId="{474046F7-2F4E-42CF-85EB-4624B557F4AE}"/>
    <dgm:cxn modelId="{B7174924-1C4D-43DC-80B1-13401401E67F}" type="presParOf" srcId="{AE571B36-4441-4E1E-AD0F-FD0B9580A512}" destId="{802BCA31-C914-4162-8103-8F14FB96D6EB}" srcOrd="0" destOrd="0" presId="urn:microsoft.com/office/officeart/2005/8/layout/vList2"/>
    <dgm:cxn modelId="{14027F1A-0B14-4BFC-8A17-807CED165942}" type="presParOf" srcId="{AE571B36-4441-4E1E-AD0F-FD0B9580A512}" destId="{48AB7F50-A9E2-42F1-A2E0-CC1D107F5EEC}" srcOrd="1" destOrd="0" presId="urn:microsoft.com/office/officeart/2005/8/layout/vList2"/>
    <dgm:cxn modelId="{4673FBCB-2B9B-46F7-A636-F004D1C31A94}" type="presParOf" srcId="{AE571B36-4441-4E1E-AD0F-FD0B9580A512}" destId="{592382CA-921F-4982-A2DB-E9B630663F10}" srcOrd="2" destOrd="0" presId="urn:microsoft.com/office/officeart/2005/8/layout/vList2"/>
    <dgm:cxn modelId="{24EE53BA-1B1C-4CC4-BE16-B48CC9273FFA}" type="presParOf" srcId="{AE571B36-4441-4E1E-AD0F-FD0B9580A512}" destId="{7A2F66DE-B779-4614-B4B7-291C94C5CD61}" srcOrd="3" destOrd="0" presId="urn:microsoft.com/office/officeart/2005/8/layout/vList2"/>
    <dgm:cxn modelId="{060BD129-D040-4048-AC78-9D389A1596FA}" type="presParOf" srcId="{AE571B36-4441-4E1E-AD0F-FD0B9580A512}" destId="{32712453-52B0-4DF9-8707-B54BF242487F}" srcOrd="4" destOrd="0" presId="urn:microsoft.com/office/officeart/2005/8/layout/vList2"/>
    <dgm:cxn modelId="{275D8671-1A6B-4B84-9C81-5B610DABC4FC}" type="presParOf" srcId="{AE571B36-4441-4E1E-AD0F-FD0B9580A512}" destId="{3F0DBDFA-2248-4ABC-B1D8-F2A17E452EDE}" srcOrd="5" destOrd="0" presId="urn:microsoft.com/office/officeart/2005/8/layout/vList2"/>
    <dgm:cxn modelId="{1A648F86-B333-4011-BF0A-A08253CC52B9}" type="presParOf" srcId="{AE571B36-4441-4E1E-AD0F-FD0B9580A512}" destId="{F0A3D985-5B12-40F4-96B8-6A3F6B01BE5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D219BC-DE03-4B1B-9043-915E5780708D}"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9AC360D-C75C-4165-9123-9BC17CDD82C0}">
      <dgm:prSet custT="1"/>
      <dgm:spPr/>
      <dgm:t>
        <a:bodyPr/>
        <a:lstStyle/>
        <a:p>
          <a:r>
            <a:rPr lang="en-US" sz="1800" dirty="0"/>
            <a:t>Environmental impact </a:t>
          </a:r>
          <a:br>
            <a:rPr lang="en-US" sz="1800" dirty="0"/>
          </a:br>
          <a:r>
            <a:rPr lang="en-US" sz="1800" dirty="0"/>
            <a:t>(because it relates to what we just talked about)</a:t>
          </a:r>
        </a:p>
      </dgm:t>
    </dgm:pt>
    <dgm:pt modelId="{FA2F9581-5CA6-4A39-B349-CB3F394D7FA1}" type="parTrans" cxnId="{2406A00F-D213-448A-90D3-199AF380F2D2}">
      <dgm:prSet/>
      <dgm:spPr/>
      <dgm:t>
        <a:bodyPr/>
        <a:lstStyle/>
        <a:p>
          <a:endParaRPr lang="en-US"/>
        </a:p>
      </dgm:t>
    </dgm:pt>
    <dgm:pt modelId="{A5EBDB16-2F1D-4C1C-85C7-D750C8C52EB7}" type="sibTrans" cxnId="{2406A00F-D213-448A-90D3-199AF380F2D2}">
      <dgm:prSet/>
      <dgm:spPr/>
      <dgm:t>
        <a:bodyPr/>
        <a:lstStyle/>
        <a:p>
          <a:endParaRPr lang="en-US"/>
        </a:p>
      </dgm:t>
    </dgm:pt>
    <dgm:pt modelId="{342B12E7-EC1B-4F35-9A77-2A1894531BE3}">
      <dgm:prSet custT="1"/>
      <dgm:spPr/>
      <dgm:t>
        <a:bodyPr/>
        <a:lstStyle/>
        <a:p>
          <a:r>
            <a:rPr lang="en-US" sz="1800" dirty="0"/>
            <a:t>Societal impact</a:t>
          </a:r>
        </a:p>
      </dgm:t>
    </dgm:pt>
    <dgm:pt modelId="{35FA1EBB-DBE8-4DDF-A443-70C94F7D53D5}" type="parTrans" cxnId="{90A5311E-8CCF-4A5C-ADA7-EA53BAF505DB}">
      <dgm:prSet/>
      <dgm:spPr/>
      <dgm:t>
        <a:bodyPr/>
        <a:lstStyle/>
        <a:p>
          <a:endParaRPr lang="en-US"/>
        </a:p>
      </dgm:t>
    </dgm:pt>
    <dgm:pt modelId="{C0C5D1AD-80D7-472B-AC7F-621C8DF71D39}" type="sibTrans" cxnId="{90A5311E-8CCF-4A5C-ADA7-EA53BAF505DB}">
      <dgm:prSet/>
      <dgm:spPr/>
      <dgm:t>
        <a:bodyPr/>
        <a:lstStyle/>
        <a:p>
          <a:endParaRPr lang="en-US"/>
        </a:p>
      </dgm:t>
    </dgm:pt>
    <dgm:pt modelId="{F466CAA5-021B-4D0B-94E5-A2A981D43837}">
      <dgm:prSet custT="1"/>
      <dgm:spPr/>
      <dgm:t>
        <a:bodyPr/>
        <a:lstStyle/>
        <a:p>
          <a:r>
            <a:rPr lang="en-US" sz="1800" dirty="0"/>
            <a:t>Educational impact</a:t>
          </a:r>
        </a:p>
      </dgm:t>
    </dgm:pt>
    <dgm:pt modelId="{D003A7E7-CE10-47FD-9053-E8B4E8124173}" type="parTrans" cxnId="{AACE200E-EA52-4EB2-B91A-B11D8C999B0A}">
      <dgm:prSet/>
      <dgm:spPr/>
      <dgm:t>
        <a:bodyPr/>
        <a:lstStyle/>
        <a:p>
          <a:endParaRPr lang="en-US"/>
        </a:p>
      </dgm:t>
    </dgm:pt>
    <dgm:pt modelId="{D1FFF7F7-8ECD-442B-9662-06B32EBDF88B}" type="sibTrans" cxnId="{AACE200E-EA52-4EB2-B91A-B11D8C999B0A}">
      <dgm:prSet/>
      <dgm:spPr/>
      <dgm:t>
        <a:bodyPr/>
        <a:lstStyle/>
        <a:p>
          <a:endParaRPr lang="en-US"/>
        </a:p>
      </dgm:t>
    </dgm:pt>
    <dgm:pt modelId="{460A1A52-A610-4C6A-A564-54C966DEE82E}">
      <dgm:prSet custT="1"/>
      <dgm:spPr/>
      <dgm:t>
        <a:bodyPr/>
        <a:lstStyle/>
        <a:p>
          <a:r>
            <a:rPr lang="en-US" sz="1800" dirty="0"/>
            <a:t>Responses to sudden rise in popularity of AI</a:t>
          </a:r>
        </a:p>
      </dgm:t>
    </dgm:pt>
    <dgm:pt modelId="{DBC580A0-E2B6-441D-B9DC-3A1D5A3D8762}" type="parTrans" cxnId="{560FD100-DF2B-41AC-B476-2A5230435B79}">
      <dgm:prSet/>
      <dgm:spPr/>
      <dgm:t>
        <a:bodyPr/>
        <a:lstStyle/>
        <a:p>
          <a:endParaRPr lang="en-US"/>
        </a:p>
      </dgm:t>
    </dgm:pt>
    <dgm:pt modelId="{344E2590-2364-4471-BC4D-8655C866AFDD}" type="sibTrans" cxnId="{560FD100-DF2B-41AC-B476-2A5230435B79}">
      <dgm:prSet/>
      <dgm:spPr/>
      <dgm:t>
        <a:bodyPr/>
        <a:lstStyle/>
        <a:p>
          <a:endParaRPr lang="en-US"/>
        </a:p>
      </dgm:t>
    </dgm:pt>
    <dgm:pt modelId="{EBB204A0-E0B1-447E-92C3-45B8E3736E87}" type="pres">
      <dgm:prSet presAssocID="{D8D219BC-DE03-4B1B-9043-915E5780708D}" presName="root" presStyleCnt="0">
        <dgm:presLayoutVars>
          <dgm:dir/>
          <dgm:resizeHandles val="exact"/>
        </dgm:presLayoutVars>
      </dgm:prSet>
      <dgm:spPr/>
    </dgm:pt>
    <dgm:pt modelId="{D339F722-98B6-4E46-93ED-6D0822A42316}" type="pres">
      <dgm:prSet presAssocID="{09AC360D-C75C-4165-9123-9BC17CDD82C0}" presName="compNode" presStyleCnt="0"/>
      <dgm:spPr/>
    </dgm:pt>
    <dgm:pt modelId="{304F7116-7159-4145-966B-0B641F248879}" type="pres">
      <dgm:prSet presAssocID="{09AC360D-C75C-4165-9123-9BC17CDD82C0}" presName="iconRect" presStyleLbl="node1" presStyleIdx="0" presStyleCnt="4" custScaleX="220356" custScaleY="168545"/>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eciduous tree"/>
        </a:ext>
      </dgm:extLst>
    </dgm:pt>
    <dgm:pt modelId="{BCBE4BD6-1B3E-4E15-94F9-B3CB770470AF}" type="pres">
      <dgm:prSet presAssocID="{09AC360D-C75C-4165-9123-9BC17CDD82C0}" presName="spaceRect" presStyleCnt="0"/>
      <dgm:spPr/>
    </dgm:pt>
    <dgm:pt modelId="{7BEBEFB7-A32C-40B6-96B8-BDF19768912E}" type="pres">
      <dgm:prSet presAssocID="{09AC360D-C75C-4165-9123-9BC17CDD82C0}" presName="textRect" presStyleLbl="revTx" presStyleIdx="0" presStyleCnt="4" custScaleX="158936">
        <dgm:presLayoutVars>
          <dgm:chMax val="1"/>
          <dgm:chPref val="1"/>
        </dgm:presLayoutVars>
      </dgm:prSet>
      <dgm:spPr/>
    </dgm:pt>
    <dgm:pt modelId="{E4B4A83E-5E46-48A1-B6D2-8A1AE264F4F5}" type="pres">
      <dgm:prSet presAssocID="{A5EBDB16-2F1D-4C1C-85C7-D750C8C52EB7}" presName="sibTrans" presStyleCnt="0"/>
      <dgm:spPr/>
    </dgm:pt>
    <dgm:pt modelId="{0669881E-91E1-4DD5-BB64-B942CE4A4884}" type="pres">
      <dgm:prSet presAssocID="{342B12E7-EC1B-4F35-9A77-2A1894531BE3}" presName="compNode" presStyleCnt="0"/>
      <dgm:spPr/>
    </dgm:pt>
    <dgm:pt modelId="{F83AAD61-D739-4B8C-A726-C82539625DF2}" type="pres">
      <dgm:prSet presAssocID="{342B12E7-EC1B-4F35-9A77-2A1894531BE3}" presName="iconRect" presStyleLbl="node1" presStyleIdx="1" presStyleCnt="4" custScaleX="207944" custScaleY="121239"/>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94C572CF-B7A9-4B5F-80EB-C5B06F29AE01}" type="pres">
      <dgm:prSet presAssocID="{342B12E7-EC1B-4F35-9A77-2A1894531BE3}" presName="spaceRect" presStyleCnt="0"/>
      <dgm:spPr/>
    </dgm:pt>
    <dgm:pt modelId="{48BCFEA8-379A-4439-AF82-C10FCCA41205}" type="pres">
      <dgm:prSet presAssocID="{342B12E7-EC1B-4F35-9A77-2A1894531BE3}" presName="textRect" presStyleLbl="revTx" presStyleIdx="1" presStyleCnt="4">
        <dgm:presLayoutVars>
          <dgm:chMax val="1"/>
          <dgm:chPref val="1"/>
        </dgm:presLayoutVars>
      </dgm:prSet>
      <dgm:spPr/>
    </dgm:pt>
    <dgm:pt modelId="{15C3EE59-90E4-4777-8267-50DA51432DFA}" type="pres">
      <dgm:prSet presAssocID="{C0C5D1AD-80D7-472B-AC7F-621C8DF71D39}" presName="sibTrans" presStyleCnt="0"/>
      <dgm:spPr/>
    </dgm:pt>
    <dgm:pt modelId="{4A4F787E-0374-4180-B986-5FF619DC7FD9}" type="pres">
      <dgm:prSet presAssocID="{F466CAA5-021B-4D0B-94E5-A2A981D43837}" presName="compNode" presStyleCnt="0"/>
      <dgm:spPr/>
    </dgm:pt>
    <dgm:pt modelId="{D0AC69E0-8F4C-48C5-9919-8D6F1547EFA4}" type="pres">
      <dgm:prSet presAssocID="{F466CAA5-021B-4D0B-94E5-A2A981D43837}" presName="iconRect" presStyleLbl="node1" presStyleIdx="2" presStyleCnt="4" custScaleX="180282" custScaleY="134141"/>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171BA433-45FE-4000-9D11-D36AF25419FB}" type="pres">
      <dgm:prSet presAssocID="{F466CAA5-021B-4D0B-94E5-A2A981D43837}" presName="spaceRect" presStyleCnt="0"/>
      <dgm:spPr/>
    </dgm:pt>
    <dgm:pt modelId="{66843564-642B-4AC2-A54A-824E61805E6D}" type="pres">
      <dgm:prSet presAssocID="{F466CAA5-021B-4D0B-94E5-A2A981D43837}" presName="textRect" presStyleLbl="revTx" presStyleIdx="2" presStyleCnt="4">
        <dgm:presLayoutVars>
          <dgm:chMax val="1"/>
          <dgm:chPref val="1"/>
        </dgm:presLayoutVars>
      </dgm:prSet>
      <dgm:spPr/>
    </dgm:pt>
    <dgm:pt modelId="{1C05E031-E726-4502-A30B-DF077383855A}" type="pres">
      <dgm:prSet presAssocID="{D1FFF7F7-8ECD-442B-9662-06B32EBDF88B}" presName="sibTrans" presStyleCnt="0"/>
      <dgm:spPr/>
    </dgm:pt>
    <dgm:pt modelId="{7793788E-3E4B-4CE4-AAD7-4657EC3FE067}" type="pres">
      <dgm:prSet presAssocID="{460A1A52-A610-4C6A-A564-54C966DEE82E}" presName="compNode" presStyleCnt="0"/>
      <dgm:spPr/>
    </dgm:pt>
    <dgm:pt modelId="{57D47494-2A47-4E4D-8F28-FB6840248C8A}" type="pres">
      <dgm:prSet presAssocID="{460A1A52-A610-4C6A-A564-54C966DEE82E}" presName="iconRect" presStyleLbl="node1" presStyleIdx="3" presStyleCnt="4" custScaleX="191326" custScaleY="144892"/>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11B119AF-F7D8-4FEA-BBBD-2D0E88FCF28F}" type="pres">
      <dgm:prSet presAssocID="{460A1A52-A610-4C6A-A564-54C966DEE82E}" presName="spaceRect" presStyleCnt="0"/>
      <dgm:spPr/>
    </dgm:pt>
    <dgm:pt modelId="{603904CA-D2D9-4F90-8CD2-5FA8439A44B4}" type="pres">
      <dgm:prSet presAssocID="{460A1A52-A610-4C6A-A564-54C966DEE82E}" presName="textRect" presStyleLbl="revTx" presStyleIdx="3" presStyleCnt="4">
        <dgm:presLayoutVars>
          <dgm:chMax val="1"/>
          <dgm:chPref val="1"/>
        </dgm:presLayoutVars>
      </dgm:prSet>
      <dgm:spPr/>
    </dgm:pt>
  </dgm:ptLst>
  <dgm:cxnLst>
    <dgm:cxn modelId="{560FD100-DF2B-41AC-B476-2A5230435B79}" srcId="{D8D219BC-DE03-4B1B-9043-915E5780708D}" destId="{460A1A52-A610-4C6A-A564-54C966DEE82E}" srcOrd="3" destOrd="0" parTransId="{DBC580A0-E2B6-441D-B9DC-3A1D5A3D8762}" sibTransId="{344E2590-2364-4471-BC4D-8655C866AFDD}"/>
    <dgm:cxn modelId="{A3CA0E0A-6BDA-422C-AE01-B3F2259A3C64}" type="presOf" srcId="{D8D219BC-DE03-4B1B-9043-915E5780708D}" destId="{EBB204A0-E0B1-447E-92C3-45B8E3736E87}" srcOrd="0" destOrd="0" presId="urn:microsoft.com/office/officeart/2018/2/layout/IconLabelList"/>
    <dgm:cxn modelId="{AACE200E-EA52-4EB2-B91A-B11D8C999B0A}" srcId="{D8D219BC-DE03-4B1B-9043-915E5780708D}" destId="{F466CAA5-021B-4D0B-94E5-A2A981D43837}" srcOrd="2" destOrd="0" parTransId="{D003A7E7-CE10-47FD-9053-E8B4E8124173}" sibTransId="{D1FFF7F7-8ECD-442B-9662-06B32EBDF88B}"/>
    <dgm:cxn modelId="{2406A00F-D213-448A-90D3-199AF380F2D2}" srcId="{D8D219BC-DE03-4B1B-9043-915E5780708D}" destId="{09AC360D-C75C-4165-9123-9BC17CDD82C0}" srcOrd="0" destOrd="0" parTransId="{FA2F9581-5CA6-4A39-B349-CB3F394D7FA1}" sibTransId="{A5EBDB16-2F1D-4C1C-85C7-D750C8C52EB7}"/>
    <dgm:cxn modelId="{90A5311E-8CCF-4A5C-ADA7-EA53BAF505DB}" srcId="{D8D219BC-DE03-4B1B-9043-915E5780708D}" destId="{342B12E7-EC1B-4F35-9A77-2A1894531BE3}" srcOrd="1" destOrd="0" parTransId="{35FA1EBB-DBE8-4DDF-A443-70C94F7D53D5}" sibTransId="{C0C5D1AD-80D7-472B-AC7F-621C8DF71D39}"/>
    <dgm:cxn modelId="{33387D24-7FD5-49DB-BA94-A870B9D0ED42}" type="presOf" srcId="{F466CAA5-021B-4D0B-94E5-A2A981D43837}" destId="{66843564-642B-4AC2-A54A-824E61805E6D}" srcOrd="0" destOrd="0" presId="urn:microsoft.com/office/officeart/2018/2/layout/IconLabelList"/>
    <dgm:cxn modelId="{FEC9E08F-CC7D-4ED8-98DB-FFB1325320C8}" type="presOf" srcId="{342B12E7-EC1B-4F35-9A77-2A1894531BE3}" destId="{48BCFEA8-379A-4439-AF82-C10FCCA41205}" srcOrd="0" destOrd="0" presId="urn:microsoft.com/office/officeart/2018/2/layout/IconLabelList"/>
    <dgm:cxn modelId="{2327BFF1-BBC6-4855-91AC-9F734C5B01C8}" type="presOf" srcId="{460A1A52-A610-4C6A-A564-54C966DEE82E}" destId="{603904CA-D2D9-4F90-8CD2-5FA8439A44B4}" srcOrd="0" destOrd="0" presId="urn:microsoft.com/office/officeart/2018/2/layout/IconLabelList"/>
    <dgm:cxn modelId="{03828EF9-E597-4580-9812-1A994B102BBE}" type="presOf" srcId="{09AC360D-C75C-4165-9123-9BC17CDD82C0}" destId="{7BEBEFB7-A32C-40B6-96B8-BDF19768912E}" srcOrd="0" destOrd="0" presId="urn:microsoft.com/office/officeart/2018/2/layout/IconLabelList"/>
    <dgm:cxn modelId="{ADE40DA5-5739-4FA0-9192-CAE5BFF4A54D}" type="presParOf" srcId="{EBB204A0-E0B1-447E-92C3-45B8E3736E87}" destId="{D339F722-98B6-4E46-93ED-6D0822A42316}" srcOrd="0" destOrd="0" presId="urn:microsoft.com/office/officeart/2018/2/layout/IconLabelList"/>
    <dgm:cxn modelId="{2CF502A3-1908-4E10-8D33-9BDF7D45CC09}" type="presParOf" srcId="{D339F722-98B6-4E46-93ED-6D0822A42316}" destId="{304F7116-7159-4145-966B-0B641F248879}" srcOrd="0" destOrd="0" presId="urn:microsoft.com/office/officeart/2018/2/layout/IconLabelList"/>
    <dgm:cxn modelId="{06C0FBF1-2CC6-4344-A103-AA0B228A1A68}" type="presParOf" srcId="{D339F722-98B6-4E46-93ED-6D0822A42316}" destId="{BCBE4BD6-1B3E-4E15-94F9-B3CB770470AF}" srcOrd="1" destOrd="0" presId="urn:microsoft.com/office/officeart/2018/2/layout/IconLabelList"/>
    <dgm:cxn modelId="{AB9626A8-92CA-4918-921A-23210E4C1CC3}" type="presParOf" srcId="{D339F722-98B6-4E46-93ED-6D0822A42316}" destId="{7BEBEFB7-A32C-40B6-96B8-BDF19768912E}" srcOrd="2" destOrd="0" presId="urn:microsoft.com/office/officeart/2018/2/layout/IconLabelList"/>
    <dgm:cxn modelId="{CC21814E-DC39-4EA7-B41B-0A730034366C}" type="presParOf" srcId="{EBB204A0-E0B1-447E-92C3-45B8E3736E87}" destId="{E4B4A83E-5E46-48A1-B6D2-8A1AE264F4F5}" srcOrd="1" destOrd="0" presId="urn:microsoft.com/office/officeart/2018/2/layout/IconLabelList"/>
    <dgm:cxn modelId="{DEA9F801-52D0-4C4C-BE15-C60F970D7352}" type="presParOf" srcId="{EBB204A0-E0B1-447E-92C3-45B8E3736E87}" destId="{0669881E-91E1-4DD5-BB64-B942CE4A4884}" srcOrd="2" destOrd="0" presId="urn:microsoft.com/office/officeart/2018/2/layout/IconLabelList"/>
    <dgm:cxn modelId="{7B04EF13-F3D3-482E-AAAE-58AC53B44C20}" type="presParOf" srcId="{0669881E-91E1-4DD5-BB64-B942CE4A4884}" destId="{F83AAD61-D739-4B8C-A726-C82539625DF2}" srcOrd="0" destOrd="0" presId="urn:microsoft.com/office/officeart/2018/2/layout/IconLabelList"/>
    <dgm:cxn modelId="{94C7EDB2-9BAF-4785-A1D6-3D23BCF94C74}" type="presParOf" srcId="{0669881E-91E1-4DD5-BB64-B942CE4A4884}" destId="{94C572CF-B7A9-4B5F-80EB-C5B06F29AE01}" srcOrd="1" destOrd="0" presId="urn:microsoft.com/office/officeart/2018/2/layout/IconLabelList"/>
    <dgm:cxn modelId="{EE772F5B-634A-4621-B95C-CB680C4D4898}" type="presParOf" srcId="{0669881E-91E1-4DD5-BB64-B942CE4A4884}" destId="{48BCFEA8-379A-4439-AF82-C10FCCA41205}" srcOrd="2" destOrd="0" presId="urn:microsoft.com/office/officeart/2018/2/layout/IconLabelList"/>
    <dgm:cxn modelId="{DD42902C-3917-494B-9866-88A3463071E7}" type="presParOf" srcId="{EBB204A0-E0B1-447E-92C3-45B8E3736E87}" destId="{15C3EE59-90E4-4777-8267-50DA51432DFA}" srcOrd="3" destOrd="0" presId="urn:microsoft.com/office/officeart/2018/2/layout/IconLabelList"/>
    <dgm:cxn modelId="{3B7CB0D6-6D88-4DDF-BE64-FE8FBBB1F265}" type="presParOf" srcId="{EBB204A0-E0B1-447E-92C3-45B8E3736E87}" destId="{4A4F787E-0374-4180-B986-5FF619DC7FD9}" srcOrd="4" destOrd="0" presId="urn:microsoft.com/office/officeart/2018/2/layout/IconLabelList"/>
    <dgm:cxn modelId="{5FE49712-BE5C-4A5F-B299-33DC4DA8065B}" type="presParOf" srcId="{4A4F787E-0374-4180-B986-5FF619DC7FD9}" destId="{D0AC69E0-8F4C-48C5-9919-8D6F1547EFA4}" srcOrd="0" destOrd="0" presId="urn:microsoft.com/office/officeart/2018/2/layout/IconLabelList"/>
    <dgm:cxn modelId="{2393C408-D517-4DB9-ABB8-A1A0D891CE44}" type="presParOf" srcId="{4A4F787E-0374-4180-B986-5FF619DC7FD9}" destId="{171BA433-45FE-4000-9D11-D36AF25419FB}" srcOrd="1" destOrd="0" presId="urn:microsoft.com/office/officeart/2018/2/layout/IconLabelList"/>
    <dgm:cxn modelId="{8D1D8BF0-C648-4C28-997A-10B8B883F6D7}" type="presParOf" srcId="{4A4F787E-0374-4180-B986-5FF619DC7FD9}" destId="{66843564-642B-4AC2-A54A-824E61805E6D}" srcOrd="2" destOrd="0" presId="urn:microsoft.com/office/officeart/2018/2/layout/IconLabelList"/>
    <dgm:cxn modelId="{8BF1DD2B-957D-4AC5-BCA3-E9140AAB4E11}" type="presParOf" srcId="{EBB204A0-E0B1-447E-92C3-45B8E3736E87}" destId="{1C05E031-E726-4502-A30B-DF077383855A}" srcOrd="5" destOrd="0" presId="urn:microsoft.com/office/officeart/2018/2/layout/IconLabelList"/>
    <dgm:cxn modelId="{14F56991-D3F5-46CF-AC9A-3D81EDA58A59}" type="presParOf" srcId="{EBB204A0-E0B1-447E-92C3-45B8E3736E87}" destId="{7793788E-3E4B-4CE4-AAD7-4657EC3FE067}" srcOrd="6" destOrd="0" presId="urn:microsoft.com/office/officeart/2018/2/layout/IconLabelList"/>
    <dgm:cxn modelId="{03A3B82C-D1DC-4D9B-9293-965191622CFB}" type="presParOf" srcId="{7793788E-3E4B-4CE4-AAD7-4657EC3FE067}" destId="{57D47494-2A47-4E4D-8F28-FB6840248C8A}" srcOrd="0" destOrd="0" presId="urn:microsoft.com/office/officeart/2018/2/layout/IconLabelList"/>
    <dgm:cxn modelId="{A074E952-B00A-438E-AFFC-F176146F7F35}" type="presParOf" srcId="{7793788E-3E4B-4CE4-AAD7-4657EC3FE067}" destId="{11B119AF-F7D8-4FEA-BBBD-2D0E88FCF28F}" srcOrd="1" destOrd="0" presId="urn:microsoft.com/office/officeart/2018/2/layout/IconLabelList"/>
    <dgm:cxn modelId="{A47937D3-18A1-4EFE-8F7F-CCD227B1FE30}" type="presParOf" srcId="{7793788E-3E4B-4CE4-AAD7-4657EC3FE067}" destId="{603904CA-D2D9-4F90-8CD2-5FA8439A44B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3E8386-20EE-4D0A-9240-A313E156CFB3}"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78F6C80-C136-47E9-8A6C-CAA7572BDD87}">
      <dgm:prSet custT="1"/>
      <dgm:spPr/>
      <dgm:t>
        <a:bodyPr/>
        <a:lstStyle/>
        <a:p>
          <a:pPr>
            <a:defRPr cap="all"/>
          </a:pPr>
          <a:r>
            <a:rPr lang="en-US" sz="1800" dirty="0"/>
            <a:t>Social media algorithms for what content to show you next</a:t>
          </a:r>
        </a:p>
      </dgm:t>
    </dgm:pt>
    <dgm:pt modelId="{2C91A6C2-DC40-4901-B01A-52FA2A0C322A}" type="parTrans" cxnId="{EC64CA8C-B733-4221-8095-DE474A966DEA}">
      <dgm:prSet/>
      <dgm:spPr/>
      <dgm:t>
        <a:bodyPr/>
        <a:lstStyle/>
        <a:p>
          <a:endParaRPr lang="en-US"/>
        </a:p>
      </dgm:t>
    </dgm:pt>
    <dgm:pt modelId="{F1AE35E6-1651-4E91-AF18-D961ADEAD715}" type="sibTrans" cxnId="{EC64CA8C-B733-4221-8095-DE474A966DEA}">
      <dgm:prSet/>
      <dgm:spPr/>
      <dgm:t>
        <a:bodyPr/>
        <a:lstStyle/>
        <a:p>
          <a:endParaRPr lang="en-US"/>
        </a:p>
      </dgm:t>
    </dgm:pt>
    <dgm:pt modelId="{51D1A658-ECBA-4919-AD34-1FF16E50A66F}">
      <dgm:prSet custT="1"/>
      <dgm:spPr/>
      <dgm:t>
        <a:bodyPr/>
        <a:lstStyle/>
        <a:p>
          <a:pPr>
            <a:defRPr cap="all"/>
          </a:pPr>
          <a:r>
            <a:rPr lang="en-US" sz="1800" dirty="0"/>
            <a:t>Netflix/</a:t>
          </a:r>
          <a:r>
            <a:rPr lang="en-US" sz="1800" dirty="0" err="1"/>
            <a:t>Youtube</a:t>
          </a:r>
          <a:r>
            <a:rPr lang="en-US" sz="1800" dirty="0"/>
            <a:t> recommendations</a:t>
          </a:r>
        </a:p>
      </dgm:t>
    </dgm:pt>
    <dgm:pt modelId="{364056D8-5C7F-45ED-B785-0100F784EEF1}" type="parTrans" cxnId="{8E81A1A9-ED20-4325-A6E9-143970DB33F3}">
      <dgm:prSet/>
      <dgm:spPr/>
      <dgm:t>
        <a:bodyPr/>
        <a:lstStyle/>
        <a:p>
          <a:endParaRPr lang="en-US"/>
        </a:p>
      </dgm:t>
    </dgm:pt>
    <dgm:pt modelId="{30449969-5888-4CBD-9892-F039C71DE7CA}" type="sibTrans" cxnId="{8E81A1A9-ED20-4325-A6E9-143970DB33F3}">
      <dgm:prSet/>
      <dgm:spPr/>
      <dgm:t>
        <a:bodyPr/>
        <a:lstStyle/>
        <a:p>
          <a:endParaRPr lang="en-US"/>
        </a:p>
      </dgm:t>
    </dgm:pt>
    <dgm:pt modelId="{9698D9E4-D8CB-4B37-8EE0-D00851317C7C}">
      <dgm:prSet custT="1"/>
      <dgm:spPr/>
      <dgm:t>
        <a:bodyPr/>
        <a:lstStyle/>
        <a:p>
          <a:pPr>
            <a:defRPr cap="all"/>
          </a:pPr>
          <a:r>
            <a:rPr lang="en-US" sz="1800" dirty="0"/>
            <a:t>Amazon/Walmart product recommendations</a:t>
          </a:r>
        </a:p>
      </dgm:t>
    </dgm:pt>
    <dgm:pt modelId="{5C11F3D9-1ADB-41FF-9614-13CC60E0480B}" type="parTrans" cxnId="{D270C7F0-A2C9-41B3-87C5-E527D1DD725B}">
      <dgm:prSet/>
      <dgm:spPr/>
      <dgm:t>
        <a:bodyPr/>
        <a:lstStyle/>
        <a:p>
          <a:endParaRPr lang="en-US"/>
        </a:p>
      </dgm:t>
    </dgm:pt>
    <dgm:pt modelId="{997E7EF1-64AB-4AFC-8C1E-1643441DA7C8}" type="sibTrans" cxnId="{D270C7F0-A2C9-41B3-87C5-E527D1DD725B}">
      <dgm:prSet/>
      <dgm:spPr/>
      <dgm:t>
        <a:bodyPr/>
        <a:lstStyle/>
        <a:p>
          <a:endParaRPr lang="en-US"/>
        </a:p>
      </dgm:t>
    </dgm:pt>
    <dgm:pt modelId="{9F02013B-8BAE-429C-A49D-A8B9D18E0906}" type="pres">
      <dgm:prSet presAssocID="{6A3E8386-20EE-4D0A-9240-A313E156CFB3}" presName="root" presStyleCnt="0">
        <dgm:presLayoutVars>
          <dgm:dir/>
          <dgm:resizeHandles val="exact"/>
        </dgm:presLayoutVars>
      </dgm:prSet>
      <dgm:spPr/>
    </dgm:pt>
    <dgm:pt modelId="{A3C44E97-CD5B-4AFC-905C-76254B70AFFF}" type="pres">
      <dgm:prSet presAssocID="{978F6C80-C136-47E9-8A6C-CAA7572BDD87}" presName="compNode" presStyleCnt="0"/>
      <dgm:spPr/>
    </dgm:pt>
    <dgm:pt modelId="{602FED6C-22FF-4BAB-823E-FAD72144DCD6}" type="pres">
      <dgm:prSet presAssocID="{978F6C80-C136-47E9-8A6C-CAA7572BDD87}" presName="iconBgRect" presStyleLbl="bgShp" presStyleIdx="0" presStyleCnt="3"/>
      <dgm:spPr>
        <a:prstGeom prst="round2DiagRect">
          <a:avLst>
            <a:gd name="adj1" fmla="val 29727"/>
            <a:gd name="adj2" fmla="val 0"/>
          </a:avLst>
        </a:prstGeom>
      </dgm:spPr>
    </dgm:pt>
    <dgm:pt modelId="{C556D747-2A6D-4B5B-898A-2923B31EB015}" type="pres">
      <dgm:prSet presAssocID="{978F6C80-C136-47E9-8A6C-CAA7572BDD87}" presName="iconRect" presStyleLbl="node1" presStyleIdx="0" presStyleCnt="3"/>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69C61AA5-72FF-45AF-AA63-F7EB41D9A152}" type="pres">
      <dgm:prSet presAssocID="{978F6C80-C136-47E9-8A6C-CAA7572BDD87}" presName="spaceRect" presStyleCnt="0"/>
      <dgm:spPr/>
    </dgm:pt>
    <dgm:pt modelId="{5A35E421-4D35-454F-840E-8F16F68DF613}" type="pres">
      <dgm:prSet presAssocID="{978F6C80-C136-47E9-8A6C-CAA7572BDD87}" presName="textRect" presStyleLbl="revTx" presStyleIdx="0" presStyleCnt="3">
        <dgm:presLayoutVars>
          <dgm:chMax val="1"/>
          <dgm:chPref val="1"/>
        </dgm:presLayoutVars>
      </dgm:prSet>
      <dgm:spPr/>
    </dgm:pt>
    <dgm:pt modelId="{99BA1DC5-49A5-4072-B55B-0E0918003F9B}" type="pres">
      <dgm:prSet presAssocID="{F1AE35E6-1651-4E91-AF18-D961ADEAD715}" presName="sibTrans" presStyleCnt="0"/>
      <dgm:spPr/>
    </dgm:pt>
    <dgm:pt modelId="{B1EDA455-9E60-4DBA-9EB1-6073E0A3E0C6}" type="pres">
      <dgm:prSet presAssocID="{51D1A658-ECBA-4919-AD34-1FF16E50A66F}" presName="compNode" presStyleCnt="0"/>
      <dgm:spPr/>
    </dgm:pt>
    <dgm:pt modelId="{106233E3-3680-4C6E-8CFE-5DACD84E457E}" type="pres">
      <dgm:prSet presAssocID="{51D1A658-ECBA-4919-AD34-1FF16E50A66F}" presName="iconBgRect" presStyleLbl="bgShp" presStyleIdx="1" presStyleCnt="3"/>
      <dgm:spPr>
        <a:prstGeom prst="round2DiagRect">
          <a:avLst>
            <a:gd name="adj1" fmla="val 29727"/>
            <a:gd name="adj2" fmla="val 0"/>
          </a:avLst>
        </a:prstGeom>
      </dgm:spPr>
    </dgm:pt>
    <dgm:pt modelId="{AD9EBC10-A919-4AFD-B40D-FF4052A949FA}" type="pres">
      <dgm:prSet presAssocID="{51D1A658-ECBA-4919-AD34-1FF16E50A66F}" presName="iconRect" presStyleLbl="node1" presStyleIdx="1" presStyleCnt="3"/>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levision"/>
        </a:ext>
      </dgm:extLst>
    </dgm:pt>
    <dgm:pt modelId="{FD663331-9D24-4405-AC73-8A3C764E9198}" type="pres">
      <dgm:prSet presAssocID="{51D1A658-ECBA-4919-AD34-1FF16E50A66F}" presName="spaceRect" presStyleCnt="0"/>
      <dgm:spPr/>
    </dgm:pt>
    <dgm:pt modelId="{8F4C1AEB-5994-447F-9DE3-42DA5F45B9F1}" type="pres">
      <dgm:prSet presAssocID="{51D1A658-ECBA-4919-AD34-1FF16E50A66F}" presName="textRect" presStyleLbl="revTx" presStyleIdx="1" presStyleCnt="3" custScaleX="159800">
        <dgm:presLayoutVars>
          <dgm:chMax val="1"/>
          <dgm:chPref val="1"/>
        </dgm:presLayoutVars>
      </dgm:prSet>
      <dgm:spPr/>
    </dgm:pt>
    <dgm:pt modelId="{28D694C8-40C5-4D25-BD63-B470709B4E7B}" type="pres">
      <dgm:prSet presAssocID="{30449969-5888-4CBD-9892-F039C71DE7CA}" presName="sibTrans" presStyleCnt="0"/>
      <dgm:spPr/>
    </dgm:pt>
    <dgm:pt modelId="{F4A3BE2A-D032-43B2-A7D8-FC0475B195F3}" type="pres">
      <dgm:prSet presAssocID="{9698D9E4-D8CB-4B37-8EE0-D00851317C7C}" presName="compNode" presStyleCnt="0"/>
      <dgm:spPr/>
    </dgm:pt>
    <dgm:pt modelId="{975EF2F2-A2A9-4DDD-A140-4B4BC82BAAC8}" type="pres">
      <dgm:prSet presAssocID="{9698D9E4-D8CB-4B37-8EE0-D00851317C7C}" presName="iconBgRect" presStyleLbl="bgShp" presStyleIdx="2" presStyleCnt="3"/>
      <dgm:spPr>
        <a:prstGeom prst="round2DiagRect">
          <a:avLst>
            <a:gd name="adj1" fmla="val 29727"/>
            <a:gd name="adj2" fmla="val 0"/>
          </a:avLst>
        </a:prstGeom>
      </dgm:spPr>
    </dgm:pt>
    <dgm:pt modelId="{3C7F2804-AAAA-44F8-8D3D-FB15F24F5049}" type="pres">
      <dgm:prSet presAssocID="{9698D9E4-D8CB-4B37-8EE0-D00851317C7C}" presName="iconRect" presStyleLbl="node1" presStyleIdx="2" presStyleCnt="3"/>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hopping cart"/>
        </a:ext>
      </dgm:extLst>
    </dgm:pt>
    <dgm:pt modelId="{20B3EBE5-3046-4955-A6E5-48E12020CCDA}" type="pres">
      <dgm:prSet presAssocID="{9698D9E4-D8CB-4B37-8EE0-D00851317C7C}" presName="spaceRect" presStyleCnt="0"/>
      <dgm:spPr/>
    </dgm:pt>
    <dgm:pt modelId="{82CF629F-44CF-4F18-B1D4-E7C5B7E01D40}" type="pres">
      <dgm:prSet presAssocID="{9698D9E4-D8CB-4B37-8EE0-D00851317C7C}" presName="textRect" presStyleLbl="revTx" presStyleIdx="2" presStyleCnt="3" custScaleX="170238">
        <dgm:presLayoutVars>
          <dgm:chMax val="1"/>
          <dgm:chPref val="1"/>
        </dgm:presLayoutVars>
      </dgm:prSet>
      <dgm:spPr/>
    </dgm:pt>
  </dgm:ptLst>
  <dgm:cxnLst>
    <dgm:cxn modelId="{8B01F13C-B73B-40D5-868A-26E863F14C78}" type="presOf" srcId="{6A3E8386-20EE-4D0A-9240-A313E156CFB3}" destId="{9F02013B-8BAE-429C-A49D-A8B9D18E0906}" srcOrd="0" destOrd="0" presId="urn:microsoft.com/office/officeart/2018/5/layout/IconLeafLabelList"/>
    <dgm:cxn modelId="{1FC22148-A656-4C36-AA2F-8F508B4CBD67}" type="presOf" srcId="{978F6C80-C136-47E9-8A6C-CAA7572BDD87}" destId="{5A35E421-4D35-454F-840E-8F16F68DF613}" srcOrd="0" destOrd="0" presId="urn:microsoft.com/office/officeart/2018/5/layout/IconLeafLabelList"/>
    <dgm:cxn modelId="{01157453-2334-4743-BE21-F447D4A67B0F}" type="presOf" srcId="{51D1A658-ECBA-4919-AD34-1FF16E50A66F}" destId="{8F4C1AEB-5994-447F-9DE3-42DA5F45B9F1}" srcOrd="0" destOrd="0" presId="urn:microsoft.com/office/officeart/2018/5/layout/IconLeafLabelList"/>
    <dgm:cxn modelId="{EC64CA8C-B733-4221-8095-DE474A966DEA}" srcId="{6A3E8386-20EE-4D0A-9240-A313E156CFB3}" destId="{978F6C80-C136-47E9-8A6C-CAA7572BDD87}" srcOrd="0" destOrd="0" parTransId="{2C91A6C2-DC40-4901-B01A-52FA2A0C322A}" sibTransId="{F1AE35E6-1651-4E91-AF18-D961ADEAD715}"/>
    <dgm:cxn modelId="{8E81A1A9-ED20-4325-A6E9-143970DB33F3}" srcId="{6A3E8386-20EE-4D0A-9240-A313E156CFB3}" destId="{51D1A658-ECBA-4919-AD34-1FF16E50A66F}" srcOrd="1" destOrd="0" parTransId="{364056D8-5C7F-45ED-B785-0100F784EEF1}" sibTransId="{30449969-5888-4CBD-9892-F039C71DE7CA}"/>
    <dgm:cxn modelId="{D270C7F0-A2C9-41B3-87C5-E527D1DD725B}" srcId="{6A3E8386-20EE-4D0A-9240-A313E156CFB3}" destId="{9698D9E4-D8CB-4B37-8EE0-D00851317C7C}" srcOrd="2" destOrd="0" parTransId="{5C11F3D9-1ADB-41FF-9614-13CC60E0480B}" sibTransId="{997E7EF1-64AB-4AFC-8C1E-1643441DA7C8}"/>
    <dgm:cxn modelId="{031634FC-BEAA-4308-9DDB-B2F5AC928890}" type="presOf" srcId="{9698D9E4-D8CB-4B37-8EE0-D00851317C7C}" destId="{82CF629F-44CF-4F18-B1D4-E7C5B7E01D40}" srcOrd="0" destOrd="0" presId="urn:microsoft.com/office/officeart/2018/5/layout/IconLeafLabelList"/>
    <dgm:cxn modelId="{527D3F42-CB24-47A7-8DE3-98142C918593}" type="presParOf" srcId="{9F02013B-8BAE-429C-A49D-A8B9D18E0906}" destId="{A3C44E97-CD5B-4AFC-905C-76254B70AFFF}" srcOrd="0" destOrd="0" presId="urn:microsoft.com/office/officeart/2018/5/layout/IconLeafLabelList"/>
    <dgm:cxn modelId="{5B1EE957-A57B-4674-97A9-4C50B3F1F8A9}" type="presParOf" srcId="{A3C44E97-CD5B-4AFC-905C-76254B70AFFF}" destId="{602FED6C-22FF-4BAB-823E-FAD72144DCD6}" srcOrd="0" destOrd="0" presId="urn:microsoft.com/office/officeart/2018/5/layout/IconLeafLabelList"/>
    <dgm:cxn modelId="{332FBEF3-5DD7-46FE-BFF3-CAC0E91CF591}" type="presParOf" srcId="{A3C44E97-CD5B-4AFC-905C-76254B70AFFF}" destId="{C556D747-2A6D-4B5B-898A-2923B31EB015}" srcOrd="1" destOrd="0" presId="urn:microsoft.com/office/officeart/2018/5/layout/IconLeafLabelList"/>
    <dgm:cxn modelId="{A24D5A7E-E73E-494E-ABE6-FA9F55D878BC}" type="presParOf" srcId="{A3C44E97-CD5B-4AFC-905C-76254B70AFFF}" destId="{69C61AA5-72FF-45AF-AA63-F7EB41D9A152}" srcOrd="2" destOrd="0" presId="urn:microsoft.com/office/officeart/2018/5/layout/IconLeafLabelList"/>
    <dgm:cxn modelId="{D73D5D85-0AEF-4DA0-8B6A-8EDE483F176D}" type="presParOf" srcId="{A3C44E97-CD5B-4AFC-905C-76254B70AFFF}" destId="{5A35E421-4D35-454F-840E-8F16F68DF613}" srcOrd="3" destOrd="0" presId="urn:microsoft.com/office/officeart/2018/5/layout/IconLeafLabelList"/>
    <dgm:cxn modelId="{C26AB2D8-D03B-4D3D-B4A2-4330B2C4AAD7}" type="presParOf" srcId="{9F02013B-8BAE-429C-A49D-A8B9D18E0906}" destId="{99BA1DC5-49A5-4072-B55B-0E0918003F9B}" srcOrd="1" destOrd="0" presId="urn:microsoft.com/office/officeart/2018/5/layout/IconLeafLabelList"/>
    <dgm:cxn modelId="{F1743278-55AA-4C1B-A6DC-9089206A5DD3}" type="presParOf" srcId="{9F02013B-8BAE-429C-A49D-A8B9D18E0906}" destId="{B1EDA455-9E60-4DBA-9EB1-6073E0A3E0C6}" srcOrd="2" destOrd="0" presId="urn:microsoft.com/office/officeart/2018/5/layout/IconLeafLabelList"/>
    <dgm:cxn modelId="{7812AD9C-5251-45F4-BB75-A53E1FF73A60}" type="presParOf" srcId="{B1EDA455-9E60-4DBA-9EB1-6073E0A3E0C6}" destId="{106233E3-3680-4C6E-8CFE-5DACD84E457E}" srcOrd="0" destOrd="0" presId="urn:microsoft.com/office/officeart/2018/5/layout/IconLeafLabelList"/>
    <dgm:cxn modelId="{FC95E2A8-3696-4E86-97E7-9CD192EB7979}" type="presParOf" srcId="{B1EDA455-9E60-4DBA-9EB1-6073E0A3E0C6}" destId="{AD9EBC10-A919-4AFD-B40D-FF4052A949FA}" srcOrd="1" destOrd="0" presId="urn:microsoft.com/office/officeart/2018/5/layout/IconLeafLabelList"/>
    <dgm:cxn modelId="{3ED06BDF-E10F-4774-9509-E7AB058D8233}" type="presParOf" srcId="{B1EDA455-9E60-4DBA-9EB1-6073E0A3E0C6}" destId="{FD663331-9D24-4405-AC73-8A3C764E9198}" srcOrd="2" destOrd="0" presId="urn:microsoft.com/office/officeart/2018/5/layout/IconLeafLabelList"/>
    <dgm:cxn modelId="{5192C480-2F8A-4F60-8103-FCF5FFFD05C1}" type="presParOf" srcId="{B1EDA455-9E60-4DBA-9EB1-6073E0A3E0C6}" destId="{8F4C1AEB-5994-447F-9DE3-42DA5F45B9F1}" srcOrd="3" destOrd="0" presId="urn:microsoft.com/office/officeart/2018/5/layout/IconLeafLabelList"/>
    <dgm:cxn modelId="{9DCA0033-2C91-453C-9ED9-5EAAEA83B4CF}" type="presParOf" srcId="{9F02013B-8BAE-429C-A49D-A8B9D18E0906}" destId="{28D694C8-40C5-4D25-BD63-B470709B4E7B}" srcOrd="3" destOrd="0" presId="urn:microsoft.com/office/officeart/2018/5/layout/IconLeafLabelList"/>
    <dgm:cxn modelId="{738D13C5-EF93-4AFF-923B-03D058C0CF59}" type="presParOf" srcId="{9F02013B-8BAE-429C-A49D-A8B9D18E0906}" destId="{F4A3BE2A-D032-43B2-A7D8-FC0475B195F3}" srcOrd="4" destOrd="0" presId="urn:microsoft.com/office/officeart/2018/5/layout/IconLeafLabelList"/>
    <dgm:cxn modelId="{432D59EA-4899-4C57-A239-5DC3E1C252DA}" type="presParOf" srcId="{F4A3BE2A-D032-43B2-A7D8-FC0475B195F3}" destId="{975EF2F2-A2A9-4DDD-A140-4B4BC82BAAC8}" srcOrd="0" destOrd="0" presId="urn:microsoft.com/office/officeart/2018/5/layout/IconLeafLabelList"/>
    <dgm:cxn modelId="{464CBDDF-548F-4493-8F71-7627D606A955}" type="presParOf" srcId="{F4A3BE2A-D032-43B2-A7D8-FC0475B195F3}" destId="{3C7F2804-AAAA-44F8-8D3D-FB15F24F5049}" srcOrd="1" destOrd="0" presId="urn:microsoft.com/office/officeart/2018/5/layout/IconLeafLabelList"/>
    <dgm:cxn modelId="{A490CEA5-5A53-418B-AB95-A5297F354111}" type="presParOf" srcId="{F4A3BE2A-D032-43B2-A7D8-FC0475B195F3}" destId="{20B3EBE5-3046-4955-A6E5-48E12020CCDA}" srcOrd="2" destOrd="0" presId="urn:microsoft.com/office/officeart/2018/5/layout/IconLeafLabelList"/>
    <dgm:cxn modelId="{98DAFCCE-733A-43C1-8E40-4DF655C006CE}" type="presParOf" srcId="{F4A3BE2A-D032-43B2-A7D8-FC0475B195F3}" destId="{82CF629F-44CF-4F18-B1D4-E7C5B7E01D40}"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39C4B3-1DE5-4AE0-BDBE-4FEF76A3B073}"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ADBB36E-58C3-477D-8DC9-A8D737984D7E}">
      <dgm:prSet/>
      <dgm:spPr/>
      <dgm:t>
        <a:bodyPr/>
        <a:lstStyle/>
        <a:p>
          <a:pPr>
            <a:defRPr cap="all"/>
          </a:pPr>
          <a:r>
            <a:rPr lang="en-US"/>
            <a:t>Corporate response</a:t>
          </a:r>
        </a:p>
      </dgm:t>
    </dgm:pt>
    <dgm:pt modelId="{38C859AB-3F5F-4C59-BF1B-BE7F3B71DEE1}" type="parTrans" cxnId="{42674BE3-E59D-4B19-B3B7-2A68A0139F6E}">
      <dgm:prSet/>
      <dgm:spPr/>
      <dgm:t>
        <a:bodyPr/>
        <a:lstStyle/>
        <a:p>
          <a:endParaRPr lang="en-US"/>
        </a:p>
      </dgm:t>
    </dgm:pt>
    <dgm:pt modelId="{E9123BAC-9F0C-4393-A0A8-8A284C1C4BD2}" type="sibTrans" cxnId="{42674BE3-E59D-4B19-B3B7-2A68A0139F6E}">
      <dgm:prSet/>
      <dgm:spPr/>
      <dgm:t>
        <a:bodyPr/>
        <a:lstStyle/>
        <a:p>
          <a:endParaRPr lang="en-US"/>
        </a:p>
      </dgm:t>
    </dgm:pt>
    <dgm:pt modelId="{D7536ECB-3BF7-4EC3-8252-F71EE6422CFD}">
      <dgm:prSet/>
      <dgm:spPr/>
      <dgm:t>
        <a:bodyPr/>
        <a:lstStyle/>
        <a:p>
          <a:pPr>
            <a:defRPr cap="all"/>
          </a:pPr>
          <a:r>
            <a:rPr lang="en-US"/>
            <a:t>Education response (Samford University example)</a:t>
          </a:r>
        </a:p>
      </dgm:t>
    </dgm:pt>
    <dgm:pt modelId="{6E5900D0-88A5-426E-9968-343B7FF517AB}" type="parTrans" cxnId="{965F7BFB-4593-4A29-B06B-11F75AE5675C}">
      <dgm:prSet/>
      <dgm:spPr/>
      <dgm:t>
        <a:bodyPr/>
        <a:lstStyle/>
        <a:p>
          <a:endParaRPr lang="en-US"/>
        </a:p>
      </dgm:t>
    </dgm:pt>
    <dgm:pt modelId="{32949A3A-60CC-401E-BF30-26996EC97FD5}" type="sibTrans" cxnId="{965F7BFB-4593-4A29-B06B-11F75AE5675C}">
      <dgm:prSet/>
      <dgm:spPr/>
      <dgm:t>
        <a:bodyPr/>
        <a:lstStyle/>
        <a:p>
          <a:endParaRPr lang="en-US"/>
        </a:p>
      </dgm:t>
    </dgm:pt>
    <dgm:pt modelId="{D167F879-21BB-43CD-9911-BA08FDC766F6}">
      <dgm:prSet/>
      <dgm:spPr/>
      <dgm:t>
        <a:bodyPr/>
        <a:lstStyle/>
        <a:p>
          <a:pPr>
            <a:defRPr cap="all"/>
          </a:pPr>
          <a:r>
            <a:rPr lang="en-US"/>
            <a:t>Government response</a:t>
          </a:r>
        </a:p>
      </dgm:t>
    </dgm:pt>
    <dgm:pt modelId="{DB89627F-D277-490C-ABFA-BD7CC7482F32}" type="parTrans" cxnId="{4818BC50-ABD6-49E3-97E2-AD9AC0724F05}">
      <dgm:prSet/>
      <dgm:spPr/>
      <dgm:t>
        <a:bodyPr/>
        <a:lstStyle/>
        <a:p>
          <a:endParaRPr lang="en-US"/>
        </a:p>
      </dgm:t>
    </dgm:pt>
    <dgm:pt modelId="{70B96C80-8BED-465C-9B75-8BB9DE716EC2}" type="sibTrans" cxnId="{4818BC50-ABD6-49E3-97E2-AD9AC0724F05}">
      <dgm:prSet/>
      <dgm:spPr/>
      <dgm:t>
        <a:bodyPr/>
        <a:lstStyle/>
        <a:p>
          <a:endParaRPr lang="en-US"/>
        </a:p>
      </dgm:t>
    </dgm:pt>
    <dgm:pt modelId="{4486E71C-9454-4307-8B23-08901BDB003F}" type="pres">
      <dgm:prSet presAssocID="{8E39C4B3-1DE5-4AE0-BDBE-4FEF76A3B073}" presName="root" presStyleCnt="0">
        <dgm:presLayoutVars>
          <dgm:dir/>
          <dgm:resizeHandles val="exact"/>
        </dgm:presLayoutVars>
      </dgm:prSet>
      <dgm:spPr/>
    </dgm:pt>
    <dgm:pt modelId="{17AAA512-D5CB-487C-BE5D-337210F965E5}" type="pres">
      <dgm:prSet presAssocID="{0ADBB36E-58C3-477D-8DC9-A8D737984D7E}" presName="compNode" presStyleCnt="0"/>
      <dgm:spPr/>
    </dgm:pt>
    <dgm:pt modelId="{B6479FFB-074C-431D-8D27-261B15809A44}" type="pres">
      <dgm:prSet presAssocID="{0ADBB36E-58C3-477D-8DC9-A8D737984D7E}" presName="iconBgRect" presStyleLbl="bgShp" presStyleIdx="0" presStyleCnt="3"/>
      <dgm:spPr/>
    </dgm:pt>
    <dgm:pt modelId="{F7862251-D2E7-49C0-A9A3-8BF21FE6D7AF}" type="pres">
      <dgm:prSet presAssocID="{0ADBB36E-58C3-477D-8DC9-A8D737984D7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BA0857E7-6083-4AF3-943B-81501084AF32}" type="pres">
      <dgm:prSet presAssocID="{0ADBB36E-58C3-477D-8DC9-A8D737984D7E}" presName="spaceRect" presStyleCnt="0"/>
      <dgm:spPr/>
    </dgm:pt>
    <dgm:pt modelId="{A06D8BBB-34BB-444B-A260-154EDAC538B6}" type="pres">
      <dgm:prSet presAssocID="{0ADBB36E-58C3-477D-8DC9-A8D737984D7E}" presName="textRect" presStyleLbl="revTx" presStyleIdx="0" presStyleCnt="3">
        <dgm:presLayoutVars>
          <dgm:chMax val="1"/>
          <dgm:chPref val="1"/>
        </dgm:presLayoutVars>
      </dgm:prSet>
      <dgm:spPr/>
    </dgm:pt>
    <dgm:pt modelId="{3194567F-9C78-45B7-BCE2-599CFB30015B}" type="pres">
      <dgm:prSet presAssocID="{E9123BAC-9F0C-4393-A0A8-8A284C1C4BD2}" presName="sibTrans" presStyleCnt="0"/>
      <dgm:spPr/>
    </dgm:pt>
    <dgm:pt modelId="{9E157455-9C24-458A-8E6F-8E6F1276CA63}" type="pres">
      <dgm:prSet presAssocID="{D7536ECB-3BF7-4EC3-8252-F71EE6422CFD}" presName="compNode" presStyleCnt="0"/>
      <dgm:spPr/>
    </dgm:pt>
    <dgm:pt modelId="{BF49E5F2-D49C-4299-87F1-04C417EE5824}" type="pres">
      <dgm:prSet presAssocID="{D7536ECB-3BF7-4EC3-8252-F71EE6422CFD}" presName="iconBgRect" presStyleLbl="bgShp" presStyleIdx="1" presStyleCnt="3"/>
      <dgm:spPr/>
    </dgm:pt>
    <dgm:pt modelId="{79234926-976A-466F-BCB1-F764189668D5}" type="pres">
      <dgm:prSet presAssocID="{D7536ECB-3BF7-4EC3-8252-F71EE6422CF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hoolhouse"/>
        </a:ext>
      </dgm:extLst>
    </dgm:pt>
    <dgm:pt modelId="{E984FF10-6B76-4B17-B1AF-71028997730A}" type="pres">
      <dgm:prSet presAssocID="{D7536ECB-3BF7-4EC3-8252-F71EE6422CFD}" presName="spaceRect" presStyleCnt="0"/>
      <dgm:spPr/>
    </dgm:pt>
    <dgm:pt modelId="{63F41620-7634-455A-9034-5781299DA397}" type="pres">
      <dgm:prSet presAssocID="{D7536ECB-3BF7-4EC3-8252-F71EE6422CFD}" presName="textRect" presStyleLbl="revTx" presStyleIdx="1" presStyleCnt="3">
        <dgm:presLayoutVars>
          <dgm:chMax val="1"/>
          <dgm:chPref val="1"/>
        </dgm:presLayoutVars>
      </dgm:prSet>
      <dgm:spPr/>
    </dgm:pt>
    <dgm:pt modelId="{8B59870B-C009-4492-98C1-70E14F845399}" type="pres">
      <dgm:prSet presAssocID="{32949A3A-60CC-401E-BF30-26996EC97FD5}" presName="sibTrans" presStyleCnt="0"/>
      <dgm:spPr/>
    </dgm:pt>
    <dgm:pt modelId="{9F81EDA6-BEB8-43DD-B380-3B841383C9A2}" type="pres">
      <dgm:prSet presAssocID="{D167F879-21BB-43CD-9911-BA08FDC766F6}" presName="compNode" presStyleCnt="0"/>
      <dgm:spPr/>
    </dgm:pt>
    <dgm:pt modelId="{D07100B0-ACA9-4612-A46A-7063BE7EF69C}" type="pres">
      <dgm:prSet presAssocID="{D167F879-21BB-43CD-9911-BA08FDC766F6}" presName="iconBgRect" presStyleLbl="bgShp" presStyleIdx="2" presStyleCnt="3"/>
      <dgm:spPr/>
    </dgm:pt>
    <dgm:pt modelId="{90BA943D-A446-417C-A1EF-C720CD4738CE}" type="pres">
      <dgm:prSet presAssocID="{D167F879-21BB-43CD-9911-BA08FDC766F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a:ext>
      </dgm:extLst>
    </dgm:pt>
    <dgm:pt modelId="{54ACE9D7-E35E-4A62-AB3A-73D9BFEC3469}" type="pres">
      <dgm:prSet presAssocID="{D167F879-21BB-43CD-9911-BA08FDC766F6}" presName="spaceRect" presStyleCnt="0"/>
      <dgm:spPr/>
    </dgm:pt>
    <dgm:pt modelId="{1EB264AC-D894-4AF6-BB0C-E56221A9872E}" type="pres">
      <dgm:prSet presAssocID="{D167F879-21BB-43CD-9911-BA08FDC766F6}" presName="textRect" presStyleLbl="revTx" presStyleIdx="2" presStyleCnt="3">
        <dgm:presLayoutVars>
          <dgm:chMax val="1"/>
          <dgm:chPref val="1"/>
        </dgm:presLayoutVars>
      </dgm:prSet>
      <dgm:spPr/>
    </dgm:pt>
  </dgm:ptLst>
  <dgm:cxnLst>
    <dgm:cxn modelId="{5E2A8536-CE82-420A-A142-9B2626C9D274}" type="presOf" srcId="{0ADBB36E-58C3-477D-8DC9-A8D737984D7E}" destId="{A06D8BBB-34BB-444B-A260-154EDAC538B6}" srcOrd="0" destOrd="0" presId="urn:microsoft.com/office/officeart/2018/5/layout/IconCircleLabelList"/>
    <dgm:cxn modelId="{4818BC50-ABD6-49E3-97E2-AD9AC0724F05}" srcId="{8E39C4B3-1DE5-4AE0-BDBE-4FEF76A3B073}" destId="{D167F879-21BB-43CD-9911-BA08FDC766F6}" srcOrd="2" destOrd="0" parTransId="{DB89627F-D277-490C-ABFA-BD7CC7482F32}" sibTransId="{70B96C80-8BED-465C-9B75-8BB9DE716EC2}"/>
    <dgm:cxn modelId="{B757C662-4F9C-45A7-A970-1FF2418F4CB7}" type="presOf" srcId="{8E39C4B3-1DE5-4AE0-BDBE-4FEF76A3B073}" destId="{4486E71C-9454-4307-8B23-08901BDB003F}" srcOrd="0" destOrd="0" presId="urn:microsoft.com/office/officeart/2018/5/layout/IconCircleLabelList"/>
    <dgm:cxn modelId="{A104D96E-A371-4CE2-ACB9-98CA011E4E4C}" type="presOf" srcId="{D7536ECB-3BF7-4EC3-8252-F71EE6422CFD}" destId="{63F41620-7634-455A-9034-5781299DA397}" srcOrd="0" destOrd="0" presId="urn:microsoft.com/office/officeart/2018/5/layout/IconCircleLabelList"/>
    <dgm:cxn modelId="{BD0A3D9B-3445-497E-A75A-0C710F9A8CF9}" type="presOf" srcId="{D167F879-21BB-43CD-9911-BA08FDC766F6}" destId="{1EB264AC-D894-4AF6-BB0C-E56221A9872E}" srcOrd="0" destOrd="0" presId="urn:microsoft.com/office/officeart/2018/5/layout/IconCircleLabelList"/>
    <dgm:cxn modelId="{42674BE3-E59D-4B19-B3B7-2A68A0139F6E}" srcId="{8E39C4B3-1DE5-4AE0-BDBE-4FEF76A3B073}" destId="{0ADBB36E-58C3-477D-8DC9-A8D737984D7E}" srcOrd="0" destOrd="0" parTransId="{38C859AB-3F5F-4C59-BF1B-BE7F3B71DEE1}" sibTransId="{E9123BAC-9F0C-4393-A0A8-8A284C1C4BD2}"/>
    <dgm:cxn modelId="{965F7BFB-4593-4A29-B06B-11F75AE5675C}" srcId="{8E39C4B3-1DE5-4AE0-BDBE-4FEF76A3B073}" destId="{D7536ECB-3BF7-4EC3-8252-F71EE6422CFD}" srcOrd="1" destOrd="0" parTransId="{6E5900D0-88A5-426E-9968-343B7FF517AB}" sibTransId="{32949A3A-60CC-401E-BF30-26996EC97FD5}"/>
    <dgm:cxn modelId="{269EEA12-0C3F-434B-AC09-1075FE2F800D}" type="presParOf" srcId="{4486E71C-9454-4307-8B23-08901BDB003F}" destId="{17AAA512-D5CB-487C-BE5D-337210F965E5}" srcOrd="0" destOrd="0" presId="urn:microsoft.com/office/officeart/2018/5/layout/IconCircleLabelList"/>
    <dgm:cxn modelId="{8931A992-22C9-482D-847A-DD378A33D193}" type="presParOf" srcId="{17AAA512-D5CB-487C-BE5D-337210F965E5}" destId="{B6479FFB-074C-431D-8D27-261B15809A44}" srcOrd="0" destOrd="0" presId="urn:microsoft.com/office/officeart/2018/5/layout/IconCircleLabelList"/>
    <dgm:cxn modelId="{CFC99576-E536-481A-9200-709A09390993}" type="presParOf" srcId="{17AAA512-D5CB-487C-BE5D-337210F965E5}" destId="{F7862251-D2E7-49C0-A9A3-8BF21FE6D7AF}" srcOrd="1" destOrd="0" presId="urn:microsoft.com/office/officeart/2018/5/layout/IconCircleLabelList"/>
    <dgm:cxn modelId="{FA5C20BD-7D3D-42A4-A5FD-F42ED048D5B3}" type="presParOf" srcId="{17AAA512-D5CB-487C-BE5D-337210F965E5}" destId="{BA0857E7-6083-4AF3-943B-81501084AF32}" srcOrd="2" destOrd="0" presId="urn:microsoft.com/office/officeart/2018/5/layout/IconCircleLabelList"/>
    <dgm:cxn modelId="{40A3C1A8-3966-4EDE-9A96-802DC41CDBC5}" type="presParOf" srcId="{17AAA512-D5CB-487C-BE5D-337210F965E5}" destId="{A06D8BBB-34BB-444B-A260-154EDAC538B6}" srcOrd="3" destOrd="0" presId="urn:microsoft.com/office/officeart/2018/5/layout/IconCircleLabelList"/>
    <dgm:cxn modelId="{865DB6C5-4728-4C78-807B-AC4E152C67EA}" type="presParOf" srcId="{4486E71C-9454-4307-8B23-08901BDB003F}" destId="{3194567F-9C78-45B7-BCE2-599CFB30015B}" srcOrd="1" destOrd="0" presId="urn:microsoft.com/office/officeart/2018/5/layout/IconCircleLabelList"/>
    <dgm:cxn modelId="{D537F167-09F7-47F9-A6A3-C034CE2109A5}" type="presParOf" srcId="{4486E71C-9454-4307-8B23-08901BDB003F}" destId="{9E157455-9C24-458A-8E6F-8E6F1276CA63}" srcOrd="2" destOrd="0" presId="urn:microsoft.com/office/officeart/2018/5/layout/IconCircleLabelList"/>
    <dgm:cxn modelId="{5F9A199C-8807-481D-99BB-977E270DA19E}" type="presParOf" srcId="{9E157455-9C24-458A-8E6F-8E6F1276CA63}" destId="{BF49E5F2-D49C-4299-87F1-04C417EE5824}" srcOrd="0" destOrd="0" presId="urn:microsoft.com/office/officeart/2018/5/layout/IconCircleLabelList"/>
    <dgm:cxn modelId="{7BAC09F6-669F-40D0-80EC-13FBA81D5BD0}" type="presParOf" srcId="{9E157455-9C24-458A-8E6F-8E6F1276CA63}" destId="{79234926-976A-466F-BCB1-F764189668D5}" srcOrd="1" destOrd="0" presId="urn:microsoft.com/office/officeart/2018/5/layout/IconCircleLabelList"/>
    <dgm:cxn modelId="{2B23420A-0F2A-4B1B-9EAF-3A01E8BE7B11}" type="presParOf" srcId="{9E157455-9C24-458A-8E6F-8E6F1276CA63}" destId="{E984FF10-6B76-4B17-B1AF-71028997730A}" srcOrd="2" destOrd="0" presId="urn:microsoft.com/office/officeart/2018/5/layout/IconCircleLabelList"/>
    <dgm:cxn modelId="{F6DAB04D-D3A5-4595-86E1-9DDD3630B6E7}" type="presParOf" srcId="{9E157455-9C24-458A-8E6F-8E6F1276CA63}" destId="{63F41620-7634-455A-9034-5781299DA397}" srcOrd="3" destOrd="0" presId="urn:microsoft.com/office/officeart/2018/5/layout/IconCircleLabelList"/>
    <dgm:cxn modelId="{CC4445CE-4020-420F-A8BC-E6085177CAB8}" type="presParOf" srcId="{4486E71C-9454-4307-8B23-08901BDB003F}" destId="{8B59870B-C009-4492-98C1-70E14F845399}" srcOrd="3" destOrd="0" presId="urn:microsoft.com/office/officeart/2018/5/layout/IconCircleLabelList"/>
    <dgm:cxn modelId="{998E053E-E3FD-463F-BA32-A79BD0B7CF48}" type="presParOf" srcId="{4486E71C-9454-4307-8B23-08901BDB003F}" destId="{9F81EDA6-BEB8-43DD-B380-3B841383C9A2}" srcOrd="4" destOrd="0" presId="urn:microsoft.com/office/officeart/2018/5/layout/IconCircleLabelList"/>
    <dgm:cxn modelId="{3A5E254E-C40C-424E-842B-FAD5345DECDC}" type="presParOf" srcId="{9F81EDA6-BEB8-43DD-B380-3B841383C9A2}" destId="{D07100B0-ACA9-4612-A46A-7063BE7EF69C}" srcOrd="0" destOrd="0" presId="urn:microsoft.com/office/officeart/2018/5/layout/IconCircleLabelList"/>
    <dgm:cxn modelId="{F5C5B0EC-D21C-4935-827A-E59B2409601C}" type="presParOf" srcId="{9F81EDA6-BEB8-43DD-B380-3B841383C9A2}" destId="{90BA943D-A446-417C-A1EF-C720CD4738CE}" srcOrd="1" destOrd="0" presId="urn:microsoft.com/office/officeart/2018/5/layout/IconCircleLabelList"/>
    <dgm:cxn modelId="{631E9F0F-C97E-426E-AC69-8965733F54F4}" type="presParOf" srcId="{9F81EDA6-BEB8-43DD-B380-3B841383C9A2}" destId="{54ACE9D7-E35E-4A62-AB3A-73D9BFEC3469}" srcOrd="2" destOrd="0" presId="urn:microsoft.com/office/officeart/2018/5/layout/IconCircleLabelList"/>
    <dgm:cxn modelId="{06629F47-37EE-4C2C-9B40-EA01C1D912F0}" type="presParOf" srcId="{9F81EDA6-BEB8-43DD-B380-3B841383C9A2}" destId="{1EB264AC-D894-4AF6-BB0C-E56221A9872E}"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2BCA31-C914-4162-8103-8F14FB96D6EB}">
      <dsp:nvSpPr>
        <dsp:cNvPr id="0" name=""/>
        <dsp:cNvSpPr/>
      </dsp:nvSpPr>
      <dsp:spPr>
        <a:xfrm>
          <a:off x="0" y="38173"/>
          <a:ext cx="6046132" cy="107406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What is it and how does it work? (technical)</a:t>
          </a:r>
        </a:p>
      </dsp:txBody>
      <dsp:txXfrm>
        <a:off x="52431" y="90604"/>
        <a:ext cx="5941270" cy="969198"/>
      </dsp:txXfrm>
    </dsp:sp>
    <dsp:sp modelId="{592382CA-921F-4982-A2DB-E9B630663F10}">
      <dsp:nvSpPr>
        <dsp:cNvPr id="0" name=""/>
        <dsp:cNvSpPr/>
      </dsp:nvSpPr>
      <dsp:spPr>
        <a:xfrm>
          <a:off x="0" y="1189993"/>
          <a:ext cx="6046132" cy="1074060"/>
        </a:xfrm>
        <a:prstGeom prst="roundRect">
          <a:avLst/>
        </a:prstGeom>
        <a:gradFill rotWithShape="0">
          <a:gsLst>
            <a:gs pos="0">
              <a:schemeClr val="accent2">
                <a:hueOff val="-163625"/>
                <a:satOff val="12937"/>
                <a:lumOff val="-261"/>
                <a:alphaOff val="0"/>
                <a:tint val="96000"/>
                <a:lumMod val="104000"/>
              </a:schemeClr>
            </a:gs>
            <a:gs pos="100000">
              <a:schemeClr val="accent2">
                <a:hueOff val="-163625"/>
                <a:satOff val="12937"/>
                <a:lumOff val="-261"/>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Impact on education (non-technical)</a:t>
          </a:r>
        </a:p>
      </dsp:txBody>
      <dsp:txXfrm>
        <a:off x="52431" y="1242424"/>
        <a:ext cx="5941270" cy="969198"/>
      </dsp:txXfrm>
    </dsp:sp>
    <dsp:sp modelId="{32712453-52B0-4DF9-8707-B54BF242487F}">
      <dsp:nvSpPr>
        <dsp:cNvPr id="0" name=""/>
        <dsp:cNvSpPr/>
      </dsp:nvSpPr>
      <dsp:spPr>
        <a:xfrm>
          <a:off x="0" y="2341812"/>
          <a:ext cx="6046132" cy="1074060"/>
        </a:xfrm>
        <a:prstGeom prst="roundRect">
          <a:avLst/>
        </a:prstGeom>
        <a:gradFill rotWithShape="0">
          <a:gsLst>
            <a:gs pos="0">
              <a:schemeClr val="accent2">
                <a:hueOff val="-327250"/>
                <a:satOff val="25875"/>
                <a:lumOff val="-523"/>
                <a:alphaOff val="0"/>
                <a:tint val="96000"/>
                <a:lumMod val="104000"/>
              </a:schemeClr>
            </a:gs>
            <a:gs pos="100000">
              <a:schemeClr val="accent2">
                <a:hueOff val="-327250"/>
                <a:satOff val="25875"/>
                <a:lumOff val="-523"/>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Impact on society (non-technical)</a:t>
          </a:r>
        </a:p>
      </dsp:txBody>
      <dsp:txXfrm>
        <a:off x="52431" y="2394243"/>
        <a:ext cx="5941270" cy="969198"/>
      </dsp:txXfrm>
    </dsp:sp>
    <dsp:sp modelId="{F0A3D985-5B12-40F4-96B8-6A3F6B01BE5B}">
      <dsp:nvSpPr>
        <dsp:cNvPr id="0" name=""/>
        <dsp:cNvSpPr/>
      </dsp:nvSpPr>
      <dsp:spPr>
        <a:xfrm>
          <a:off x="0" y="3493633"/>
          <a:ext cx="6046132" cy="1074060"/>
        </a:xfrm>
        <a:prstGeom prst="roundRect">
          <a:avLst/>
        </a:prstGeom>
        <a:gradFill rotWithShape="0">
          <a:gsLst>
            <a:gs pos="0">
              <a:schemeClr val="accent2">
                <a:hueOff val="-490875"/>
                <a:satOff val="38812"/>
                <a:lumOff val="-784"/>
                <a:alphaOff val="0"/>
                <a:tint val="96000"/>
                <a:lumMod val="104000"/>
              </a:schemeClr>
            </a:gs>
            <a:gs pos="100000">
              <a:schemeClr val="accent2">
                <a:hueOff val="-490875"/>
                <a:satOff val="38812"/>
                <a:lumOff val="-784"/>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Samford response (non-technical)</a:t>
          </a:r>
        </a:p>
      </dsp:txBody>
      <dsp:txXfrm>
        <a:off x="52431" y="3546064"/>
        <a:ext cx="5941270" cy="9691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F7116-7159-4145-966B-0B641F248879}">
      <dsp:nvSpPr>
        <dsp:cNvPr id="0" name=""/>
        <dsp:cNvSpPr/>
      </dsp:nvSpPr>
      <dsp:spPr>
        <a:xfrm>
          <a:off x="888058" y="482794"/>
          <a:ext cx="1784883" cy="1365214"/>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BEBEFB7-A32C-40B6-96B8-BDF19768912E}">
      <dsp:nvSpPr>
        <dsp:cNvPr id="0" name=""/>
        <dsp:cNvSpPr/>
      </dsp:nvSpPr>
      <dsp:spPr>
        <a:xfrm>
          <a:off x="350076" y="1892141"/>
          <a:ext cx="2860848"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Environmental impact </a:t>
          </a:r>
          <a:br>
            <a:rPr lang="en-US" sz="1800" kern="1200" dirty="0"/>
          </a:br>
          <a:r>
            <a:rPr lang="en-US" sz="1800" kern="1200" dirty="0"/>
            <a:t>(because it relates to what we just talked about)</a:t>
          </a:r>
        </a:p>
      </dsp:txBody>
      <dsp:txXfrm>
        <a:off x="350076" y="1892141"/>
        <a:ext cx="2860848" cy="1012500"/>
      </dsp:txXfrm>
    </dsp:sp>
    <dsp:sp modelId="{F83AAD61-D739-4B8C-A726-C82539625DF2}">
      <dsp:nvSpPr>
        <dsp:cNvPr id="0" name=""/>
        <dsp:cNvSpPr/>
      </dsp:nvSpPr>
      <dsp:spPr>
        <a:xfrm>
          <a:off x="3583750" y="578588"/>
          <a:ext cx="1684346" cy="982035"/>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8BCFEA8-379A-4439-AF82-C10FCCA41205}">
      <dsp:nvSpPr>
        <dsp:cNvPr id="0" name=""/>
        <dsp:cNvSpPr/>
      </dsp:nvSpPr>
      <dsp:spPr>
        <a:xfrm>
          <a:off x="3525924" y="1796347"/>
          <a:ext cx="1800000"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Societal impact</a:t>
          </a:r>
        </a:p>
      </dsp:txBody>
      <dsp:txXfrm>
        <a:off x="3525924" y="1796347"/>
        <a:ext cx="1800000" cy="1012500"/>
      </dsp:txXfrm>
    </dsp:sp>
    <dsp:sp modelId="{D0AC69E0-8F4C-48C5-9919-8D6F1547EFA4}">
      <dsp:nvSpPr>
        <dsp:cNvPr id="0" name=""/>
        <dsp:cNvSpPr/>
      </dsp:nvSpPr>
      <dsp:spPr>
        <a:xfrm>
          <a:off x="5810781" y="552462"/>
          <a:ext cx="1460284" cy="1086542"/>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6843564-642B-4AC2-A54A-824E61805E6D}">
      <dsp:nvSpPr>
        <dsp:cNvPr id="0" name=""/>
        <dsp:cNvSpPr/>
      </dsp:nvSpPr>
      <dsp:spPr>
        <a:xfrm>
          <a:off x="5640924" y="1822473"/>
          <a:ext cx="1800000"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Educational impact</a:t>
          </a:r>
        </a:p>
      </dsp:txBody>
      <dsp:txXfrm>
        <a:off x="5640924" y="1822473"/>
        <a:ext cx="1800000" cy="1012500"/>
      </dsp:txXfrm>
    </dsp:sp>
    <dsp:sp modelId="{57D47494-2A47-4E4D-8F28-FB6840248C8A}">
      <dsp:nvSpPr>
        <dsp:cNvPr id="0" name=""/>
        <dsp:cNvSpPr/>
      </dsp:nvSpPr>
      <dsp:spPr>
        <a:xfrm>
          <a:off x="7881053" y="530691"/>
          <a:ext cx="1549740" cy="1173625"/>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03904CA-D2D9-4F90-8CD2-5FA8439A44B4}">
      <dsp:nvSpPr>
        <dsp:cNvPr id="0" name=""/>
        <dsp:cNvSpPr/>
      </dsp:nvSpPr>
      <dsp:spPr>
        <a:xfrm>
          <a:off x="7755924" y="1844244"/>
          <a:ext cx="1800000"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Responses to sudden rise in popularity of AI</a:t>
          </a:r>
        </a:p>
      </dsp:txBody>
      <dsp:txXfrm>
        <a:off x="7755924" y="1844244"/>
        <a:ext cx="1800000" cy="1012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FED6C-22FF-4BAB-823E-FAD72144DCD6}">
      <dsp:nvSpPr>
        <dsp:cNvPr id="0" name=""/>
        <dsp:cNvSpPr/>
      </dsp:nvSpPr>
      <dsp:spPr>
        <a:xfrm>
          <a:off x="287861" y="1086219"/>
          <a:ext cx="899630" cy="89963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56D747-2A6D-4B5B-898A-2923B31EB015}">
      <dsp:nvSpPr>
        <dsp:cNvPr id="0" name=""/>
        <dsp:cNvSpPr/>
      </dsp:nvSpPr>
      <dsp:spPr>
        <a:xfrm>
          <a:off x="479585" y="1277943"/>
          <a:ext cx="516181" cy="516181"/>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A35E421-4D35-454F-840E-8F16F68DF613}">
      <dsp:nvSpPr>
        <dsp:cNvPr id="0" name=""/>
        <dsp:cNvSpPr/>
      </dsp:nvSpPr>
      <dsp:spPr>
        <a:xfrm>
          <a:off x="274" y="2266062"/>
          <a:ext cx="1474804" cy="1253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dirty="0"/>
            <a:t>Social media algorithms for what content to show you next</a:t>
          </a:r>
        </a:p>
      </dsp:txBody>
      <dsp:txXfrm>
        <a:off x="274" y="2266062"/>
        <a:ext cx="1474804" cy="1253583"/>
      </dsp:txXfrm>
    </dsp:sp>
    <dsp:sp modelId="{106233E3-3680-4C6E-8CFE-5DACD84E457E}">
      <dsp:nvSpPr>
        <dsp:cNvPr id="0" name=""/>
        <dsp:cNvSpPr/>
      </dsp:nvSpPr>
      <dsp:spPr>
        <a:xfrm>
          <a:off x="2461723" y="1086219"/>
          <a:ext cx="899630" cy="89963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9EBC10-A919-4AFD-B40D-FF4052A949FA}">
      <dsp:nvSpPr>
        <dsp:cNvPr id="0" name=""/>
        <dsp:cNvSpPr/>
      </dsp:nvSpPr>
      <dsp:spPr>
        <a:xfrm>
          <a:off x="2653448" y="1277943"/>
          <a:ext cx="516181" cy="516181"/>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F4C1AEB-5994-447F-9DE3-42DA5F45B9F1}">
      <dsp:nvSpPr>
        <dsp:cNvPr id="0" name=""/>
        <dsp:cNvSpPr/>
      </dsp:nvSpPr>
      <dsp:spPr>
        <a:xfrm>
          <a:off x="1733169" y="2266062"/>
          <a:ext cx="2356737" cy="1253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dirty="0"/>
            <a:t>Netflix/</a:t>
          </a:r>
          <a:r>
            <a:rPr lang="en-US" sz="1800" kern="1200" dirty="0" err="1"/>
            <a:t>Youtube</a:t>
          </a:r>
          <a:r>
            <a:rPr lang="en-US" sz="1800" kern="1200" dirty="0"/>
            <a:t> recommendations</a:t>
          </a:r>
        </a:p>
      </dsp:txBody>
      <dsp:txXfrm>
        <a:off x="1733169" y="2266062"/>
        <a:ext cx="2356737" cy="1253583"/>
      </dsp:txXfrm>
    </dsp:sp>
    <dsp:sp modelId="{975EF2F2-A2A9-4DDD-A140-4B4BC82BAAC8}">
      <dsp:nvSpPr>
        <dsp:cNvPr id="0" name=""/>
        <dsp:cNvSpPr/>
      </dsp:nvSpPr>
      <dsp:spPr>
        <a:xfrm>
          <a:off x="5153522" y="1086219"/>
          <a:ext cx="899630" cy="89963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7F2804-AAAA-44F8-8D3D-FB15F24F5049}">
      <dsp:nvSpPr>
        <dsp:cNvPr id="0" name=""/>
        <dsp:cNvSpPr/>
      </dsp:nvSpPr>
      <dsp:spPr>
        <a:xfrm>
          <a:off x="5345246" y="1277943"/>
          <a:ext cx="516181" cy="516181"/>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2CF629F-44CF-4F18-B1D4-E7C5B7E01D40}">
      <dsp:nvSpPr>
        <dsp:cNvPr id="0" name=""/>
        <dsp:cNvSpPr/>
      </dsp:nvSpPr>
      <dsp:spPr>
        <a:xfrm>
          <a:off x="4347998" y="2266062"/>
          <a:ext cx="2510678" cy="1253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dirty="0"/>
            <a:t>Amazon/Walmart product recommendations</a:t>
          </a:r>
        </a:p>
      </dsp:txBody>
      <dsp:txXfrm>
        <a:off x="4347998" y="2266062"/>
        <a:ext cx="2510678" cy="12535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79FFB-074C-431D-8D27-261B15809A44}">
      <dsp:nvSpPr>
        <dsp:cNvPr id="0" name=""/>
        <dsp:cNvSpPr/>
      </dsp:nvSpPr>
      <dsp:spPr>
        <a:xfrm>
          <a:off x="624000" y="163717"/>
          <a:ext cx="1784250" cy="178425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862251-D2E7-49C0-A9A3-8BF21FE6D7AF}">
      <dsp:nvSpPr>
        <dsp:cNvPr id="0" name=""/>
        <dsp:cNvSpPr/>
      </dsp:nvSpPr>
      <dsp:spPr>
        <a:xfrm>
          <a:off x="1004250" y="543968"/>
          <a:ext cx="1023749" cy="1023749"/>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06D8BBB-34BB-444B-A260-154EDAC538B6}">
      <dsp:nvSpPr>
        <dsp:cNvPr id="0" name=""/>
        <dsp:cNvSpPr/>
      </dsp:nvSpPr>
      <dsp:spPr>
        <a:xfrm>
          <a:off x="53625" y="2503718"/>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Corporate response</a:t>
          </a:r>
        </a:p>
      </dsp:txBody>
      <dsp:txXfrm>
        <a:off x="53625" y="2503718"/>
        <a:ext cx="2925000" cy="720000"/>
      </dsp:txXfrm>
    </dsp:sp>
    <dsp:sp modelId="{BF49E5F2-D49C-4299-87F1-04C417EE5824}">
      <dsp:nvSpPr>
        <dsp:cNvPr id="0" name=""/>
        <dsp:cNvSpPr/>
      </dsp:nvSpPr>
      <dsp:spPr>
        <a:xfrm>
          <a:off x="4060875" y="163717"/>
          <a:ext cx="1784250" cy="178425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234926-976A-466F-BCB1-F764189668D5}">
      <dsp:nvSpPr>
        <dsp:cNvPr id="0" name=""/>
        <dsp:cNvSpPr/>
      </dsp:nvSpPr>
      <dsp:spPr>
        <a:xfrm>
          <a:off x="4441125" y="543968"/>
          <a:ext cx="1023749" cy="1023749"/>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3F41620-7634-455A-9034-5781299DA397}">
      <dsp:nvSpPr>
        <dsp:cNvPr id="0" name=""/>
        <dsp:cNvSpPr/>
      </dsp:nvSpPr>
      <dsp:spPr>
        <a:xfrm>
          <a:off x="3490500" y="2503718"/>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Education response (Samford University example)</a:t>
          </a:r>
        </a:p>
      </dsp:txBody>
      <dsp:txXfrm>
        <a:off x="3490500" y="2503718"/>
        <a:ext cx="2925000" cy="720000"/>
      </dsp:txXfrm>
    </dsp:sp>
    <dsp:sp modelId="{D07100B0-ACA9-4612-A46A-7063BE7EF69C}">
      <dsp:nvSpPr>
        <dsp:cNvPr id="0" name=""/>
        <dsp:cNvSpPr/>
      </dsp:nvSpPr>
      <dsp:spPr>
        <a:xfrm>
          <a:off x="7497750" y="163717"/>
          <a:ext cx="1784250" cy="178425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BA943D-A446-417C-A1EF-C720CD4738CE}">
      <dsp:nvSpPr>
        <dsp:cNvPr id="0" name=""/>
        <dsp:cNvSpPr/>
      </dsp:nvSpPr>
      <dsp:spPr>
        <a:xfrm>
          <a:off x="7878000" y="543968"/>
          <a:ext cx="1023749" cy="1023749"/>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EB264AC-D894-4AF6-BB0C-E56221A9872E}">
      <dsp:nvSpPr>
        <dsp:cNvPr id="0" name=""/>
        <dsp:cNvSpPr/>
      </dsp:nvSpPr>
      <dsp:spPr>
        <a:xfrm>
          <a:off x="6927375" y="2503718"/>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Government response</a:t>
          </a:r>
        </a:p>
      </dsp:txBody>
      <dsp:txXfrm>
        <a:off x="6927375" y="2503718"/>
        <a:ext cx="2925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18274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10/27/23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65516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04520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97775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06993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03912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41806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37671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92417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59070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10/27/23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02436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10/27/23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72749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10/27/23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76856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10/27/23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77356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10/27/23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47494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10/27/23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54064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48A87A34-81AB-432B-8DAE-1953F412C126}" type="datetimeFigureOut">
              <a:rPr lang="en-US" smtClean="0"/>
              <a:t>10/27/23</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9291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48A87A34-81AB-432B-8DAE-1953F412C126}" type="datetimeFigureOut">
              <a:rPr lang="en-US" smtClean="0"/>
              <a:pPr/>
              <a:t>10/27/23</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80018201"/>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time.com/6247678/openai-chatgpt-kenya-workers/" TargetMode="External"/><Relationship Id="rId7"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www.dailymail.co.uk/sciencetech/article-11736433/Nine-shocking-replies-highlight-woke-ChatGPTs-inherent-bias.html" TargetMode="External"/><Relationship Id="rId5" Type="http://schemas.openxmlformats.org/officeDocument/2006/relationships/hyperlink" Target="https://www.washingtonpost.com/technology/2023/08/16/chatgpt-ai-political-bias-research/" TargetMode="External"/><Relationship Id="rId4" Type="http://schemas.openxmlformats.org/officeDocument/2006/relationships/hyperlink" Target="https://www.newstatesman.com/quickfire/2022/12/chatgpt-shows-ai-racism-problem"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thispersondoesnotexist.com/"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hyperlink" Target="https://www.nytimes.com/2023/09/23/opinion/ai-internet-lawsuit.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hyperlink" Target="https://www.nytimes.com/2023/09/23/opinion/ai-internet-lawsuit.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overcast.fm/+Ys_nQTtaA"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sentientsyllabus.substack.com/p/how-much-is-too-much"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USRYSftlhN4"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www.nytimes.com/2023/09/28/business/ibm-ai-data.html" TargetMode="External"/><Relationship Id="rId2" Type="http://schemas.openxmlformats.org/officeDocument/2006/relationships/hyperlink" Target="https://thehill.com/policy/technology/4171133-how-an-ai-gold-rush-is-reviving-the-tech-industry/" TargetMode="Externa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cs.briantoone.com/" TargetMode="External"/><Relationship Id="rId4" Type="http://schemas.openxmlformats.org/officeDocument/2006/relationships/hyperlink" Target="mailto:brtoone@samford.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303BA-8571-F987-6918-FF349C3559D1}"/>
              </a:ext>
            </a:extLst>
          </p:cNvPr>
          <p:cNvSpPr>
            <a:spLocks noGrp="1"/>
          </p:cNvSpPr>
          <p:nvPr>
            <p:ph type="ctrTitle"/>
          </p:nvPr>
        </p:nvSpPr>
        <p:spPr>
          <a:xfrm>
            <a:off x="4303643" y="609600"/>
            <a:ext cx="6743767" cy="1905000"/>
          </a:xfrm>
        </p:spPr>
        <p:txBody>
          <a:bodyPr vert="horz" lIns="91440" tIns="45720" rIns="91440" bIns="45720" rtlCol="0" anchor="ctr">
            <a:normAutofit/>
          </a:bodyPr>
          <a:lstStyle/>
          <a:p>
            <a:pPr algn="l"/>
            <a:r>
              <a:rPr lang="en-US" sz="3200">
                <a:effectLst>
                  <a:glow rad="38100">
                    <a:schemeClr val="bg1">
                      <a:lumMod val="65000"/>
                      <a:lumOff val="35000"/>
                      <a:alpha val="40000"/>
                    </a:schemeClr>
                  </a:glow>
                  <a:outerShdw blurRad="28575" dist="38100" dir="14040000" algn="tl" rotWithShape="0">
                    <a:srgbClr val="000000">
                      <a:alpha val="25000"/>
                    </a:srgbClr>
                  </a:outerShdw>
                </a:effectLst>
              </a:rPr>
              <a:t>WHAT IS HAPPENING </a:t>
            </a:r>
            <a:br>
              <a:rPr lang="en-US" sz="3200">
                <a:effectLst>
                  <a:glow rad="38100">
                    <a:schemeClr val="bg1">
                      <a:lumMod val="65000"/>
                      <a:lumOff val="35000"/>
                      <a:alpha val="40000"/>
                    </a:schemeClr>
                  </a:glow>
                  <a:outerShdw blurRad="28575" dist="38100" dir="14040000" algn="tl" rotWithShape="0">
                    <a:srgbClr val="000000">
                      <a:alpha val="25000"/>
                    </a:srgbClr>
                  </a:outerShdw>
                </a:effectLst>
              </a:rPr>
            </a:br>
            <a:r>
              <a:rPr lang="en-US" sz="3200">
                <a:effectLst>
                  <a:glow rad="38100">
                    <a:schemeClr val="bg1">
                      <a:lumMod val="65000"/>
                      <a:lumOff val="35000"/>
                      <a:alpha val="40000"/>
                    </a:schemeClr>
                  </a:glow>
                  <a:outerShdw blurRad="28575" dist="38100" dir="14040000" algn="tl" rotWithShape="0">
                    <a:srgbClr val="000000">
                      <a:alpha val="25000"/>
                    </a:srgbClr>
                  </a:outerShdw>
                </a:effectLst>
              </a:rPr>
              <a:t>IN THE WORLD OF </a:t>
            </a:r>
            <a:br>
              <a:rPr lang="en-US" sz="3200">
                <a:effectLst>
                  <a:glow rad="38100">
                    <a:schemeClr val="bg1">
                      <a:lumMod val="65000"/>
                      <a:lumOff val="35000"/>
                      <a:alpha val="40000"/>
                    </a:schemeClr>
                  </a:glow>
                  <a:outerShdw blurRad="28575" dist="38100" dir="14040000" algn="tl" rotWithShape="0">
                    <a:srgbClr val="000000">
                      <a:alpha val="25000"/>
                    </a:srgbClr>
                  </a:outerShdw>
                </a:effectLst>
              </a:rPr>
            </a:br>
            <a:r>
              <a:rPr lang="en-US" sz="3200">
                <a:effectLst>
                  <a:glow rad="38100">
                    <a:schemeClr val="bg1">
                      <a:lumMod val="65000"/>
                      <a:lumOff val="35000"/>
                      <a:alpha val="40000"/>
                    </a:schemeClr>
                  </a:glow>
                  <a:outerShdw blurRad="28575" dist="38100" dir="14040000" algn="tl" rotWithShape="0">
                    <a:srgbClr val="000000">
                      <a:alpha val="25000"/>
                    </a:srgbClr>
                  </a:outerShdw>
                </a:effectLst>
              </a:rPr>
              <a:t>Artificial intelligence</a:t>
            </a:r>
          </a:p>
        </p:txBody>
      </p:sp>
      <p:pic>
        <p:nvPicPr>
          <p:cNvPr id="14" name="Picture 13" descr="Abstract picture of the brain made up of patterns">
            <a:extLst>
              <a:ext uri="{FF2B5EF4-FFF2-40B4-BE49-F238E27FC236}">
                <a16:creationId xmlns:a16="http://schemas.microsoft.com/office/drawing/2014/main" id="{06456748-CA74-AD78-3195-C6C199E3DB5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7590" y="10"/>
            <a:ext cx="3479523"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Subtitle 2">
            <a:extLst>
              <a:ext uri="{FF2B5EF4-FFF2-40B4-BE49-F238E27FC236}">
                <a16:creationId xmlns:a16="http://schemas.microsoft.com/office/drawing/2014/main" id="{97731902-2207-1B6E-7948-86259BC73FC3}"/>
              </a:ext>
            </a:extLst>
          </p:cNvPr>
          <p:cNvSpPr>
            <a:spLocks noGrp="1"/>
          </p:cNvSpPr>
          <p:nvPr>
            <p:ph type="subTitle" idx="1"/>
          </p:nvPr>
        </p:nvSpPr>
        <p:spPr>
          <a:xfrm>
            <a:off x="4303643" y="2666999"/>
            <a:ext cx="7046844" cy="3415749"/>
          </a:xfrm>
        </p:spPr>
        <p:txBody>
          <a:bodyPr vert="horz" lIns="91440" tIns="45720" rIns="91440" bIns="45720" rtlCol="0" anchor="ctr">
            <a:normAutofit/>
          </a:bodyPr>
          <a:lstStyle/>
          <a:p>
            <a:pPr algn="l"/>
            <a:r>
              <a:rPr lang="en-US" sz="2800" b="1" dirty="0">
                <a:gradFill flip="none" rotWithShape="1">
                  <a:gsLst>
                    <a:gs pos="0">
                      <a:schemeClr val="tx1"/>
                    </a:gs>
                    <a:gs pos="100000">
                      <a:schemeClr val="tx1">
                        <a:lumMod val="75000"/>
                      </a:schemeClr>
                    </a:gs>
                  </a:gsLst>
                  <a:lin ang="5580000" scaled="0"/>
                  <a:tileRect/>
                </a:gradFill>
              </a:rPr>
              <a:t>DR. Brian Toone</a:t>
            </a:r>
          </a:p>
          <a:p>
            <a:pPr algn="l"/>
            <a:r>
              <a:rPr lang="en-US" sz="1800" i="1" dirty="0">
                <a:gradFill flip="none" rotWithShape="1">
                  <a:gsLst>
                    <a:gs pos="0">
                      <a:schemeClr val="tx1"/>
                    </a:gs>
                    <a:gs pos="100000">
                      <a:schemeClr val="tx1">
                        <a:lumMod val="75000"/>
                      </a:schemeClr>
                    </a:gs>
                  </a:gsLst>
                  <a:lin ang="5580000" scaled="0"/>
                  <a:tileRect/>
                </a:gradFill>
              </a:rPr>
              <a:t>Assistant Professor</a:t>
            </a:r>
          </a:p>
          <a:p>
            <a:pPr algn="l"/>
            <a:r>
              <a:rPr lang="en-US" sz="1800" i="1" dirty="0">
                <a:gradFill flip="none" rotWithShape="1">
                  <a:gsLst>
                    <a:gs pos="0">
                      <a:schemeClr val="tx1"/>
                    </a:gs>
                    <a:gs pos="100000">
                      <a:schemeClr val="tx1">
                        <a:lumMod val="75000"/>
                      </a:schemeClr>
                    </a:gs>
                  </a:gsLst>
                  <a:lin ang="5580000" scaled="0"/>
                  <a:tileRect/>
                </a:gradFill>
              </a:rPr>
              <a:t>Math and Computer Science Department</a:t>
            </a:r>
          </a:p>
          <a:p>
            <a:pPr algn="l"/>
            <a:r>
              <a:rPr lang="en-US" sz="1800" i="1" dirty="0">
                <a:gradFill flip="none" rotWithShape="1">
                  <a:gsLst>
                    <a:gs pos="0">
                      <a:schemeClr val="tx1"/>
                    </a:gs>
                    <a:gs pos="100000">
                      <a:schemeClr val="tx1">
                        <a:lumMod val="75000"/>
                      </a:schemeClr>
                    </a:gs>
                  </a:gsLst>
                  <a:lin ang="5580000" scaled="0"/>
                  <a:tileRect/>
                </a:gradFill>
              </a:rPr>
              <a:t>Samford University</a:t>
            </a:r>
          </a:p>
        </p:txBody>
      </p:sp>
    </p:spTree>
    <p:extLst>
      <p:ext uri="{BB962C8B-B14F-4D97-AF65-F5344CB8AC3E}">
        <p14:creationId xmlns:p14="http://schemas.microsoft.com/office/powerpoint/2010/main" val="2578440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4A685-3F84-3046-4AC7-F3B50A43A793}"/>
              </a:ext>
            </a:extLst>
          </p:cNvPr>
          <p:cNvSpPr>
            <a:spLocks noGrp="1"/>
          </p:cNvSpPr>
          <p:nvPr>
            <p:ph type="title"/>
          </p:nvPr>
        </p:nvSpPr>
        <p:spPr>
          <a:xfrm>
            <a:off x="1479551" y="249186"/>
            <a:ext cx="9905998" cy="1478570"/>
          </a:xfrm>
        </p:spPr>
        <p:txBody>
          <a:bodyPr/>
          <a:lstStyle/>
          <a:p>
            <a:r>
              <a:rPr lang="en-US" dirty="0"/>
              <a:t>Learning process is called “Training”</a:t>
            </a:r>
          </a:p>
        </p:txBody>
      </p:sp>
      <p:sp>
        <p:nvSpPr>
          <p:cNvPr id="3" name="Content Placeholder 2">
            <a:extLst>
              <a:ext uri="{FF2B5EF4-FFF2-40B4-BE49-F238E27FC236}">
                <a16:creationId xmlns:a16="http://schemas.microsoft.com/office/drawing/2014/main" id="{EFFEF075-1CFA-47F7-127F-BD19ACFC8386}"/>
              </a:ext>
            </a:extLst>
          </p:cNvPr>
          <p:cNvSpPr>
            <a:spLocks noGrp="1"/>
          </p:cNvSpPr>
          <p:nvPr>
            <p:ph idx="1"/>
          </p:nvPr>
        </p:nvSpPr>
        <p:spPr>
          <a:xfrm>
            <a:off x="1024850" y="1511300"/>
            <a:ext cx="11518900" cy="4508500"/>
          </a:xfrm>
        </p:spPr>
        <p:txBody>
          <a:bodyPr>
            <a:normAutofit/>
          </a:bodyPr>
          <a:lstStyle/>
          <a:p>
            <a:r>
              <a:rPr lang="en-US" sz="2800" dirty="0"/>
              <a:t>Supervised learning</a:t>
            </a:r>
          </a:p>
        </p:txBody>
      </p:sp>
      <p:pic>
        <p:nvPicPr>
          <p:cNvPr id="6" name="Picture 5">
            <a:extLst>
              <a:ext uri="{FF2B5EF4-FFF2-40B4-BE49-F238E27FC236}">
                <a16:creationId xmlns:a16="http://schemas.microsoft.com/office/drawing/2014/main" id="{421EB48F-ACB9-A699-87F2-32C2D4B079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88384" y="2379714"/>
            <a:ext cx="4574918" cy="3830586"/>
          </a:xfrm>
          <a:prstGeom prst="rect">
            <a:avLst/>
          </a:prstGeom>
        </p:spPr>
      </p:pic>
      <p:pic>
        <p:nvPicPr>
          <p:cNvPr id="7" name="Picture 6">
            <a:extLst>
              <a:ext uri="{FF2B5EF4-FFF2-40B4-BE49-F238E27FC236}">
                <a16:creationId xmlns:a16="http://schemas.microsoft.com/office/drawing/2014/main" id="{3DA67D2E-A290-35C4-C9C4-97683C9632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51600" y="2379714"/>
            <a:ext cx="4574918" cy="3830586"/>
          </a:xfrm>
          <a:prstGeom prst="rect">
            <a:avLst/>
          </a:prstGeom>
        </p:spPr>
      </p:pic>
    </p:spTree>
    <p:extLst>
      <p:ext uri="{BB962C8B-B14F-4D97-AF65-F5344CB8AC3E}">
        <p14:creationId xmlns:p14="http://schemas.microsoft.com/office/powerpoint/2010/main" val="670520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4A685-3F84-3046-4AC7-F3B50A43A793}"/>
              </a:ext>
            </a:extLst>
          </p:cNvPr>
          <p:cNvSpPr>
            <a:spLocks noGrp="1"/>
          </p:cNvSpPr>
          <p:nvPr>
            <p:ph type="title"/>
          </p:nvPr>
        </p:nvSpPr>
        <p:spPr>
          <a:xfrm>
            <a:off x="1479551" y="80264"/>
            <a:ext cx="9905998" cy="1478570"/>
          </a:xfrm>
        </p:spPr>
        <p:txBody>
          <a:bodyPr/>
          <a:lstStyle/>
          <a:p>
            <a:r>
              <a:rPr lang="en-US" dirty="0"/>
              <a:t>Learning process, cont’d</a:t>
            </a:r>
          </a:p>
        </p:txBody>
      </p:sp>
      <p:sp>
        <p:nvSpPr>
          <p:cNvPr id="3" name="Content Placeholder 2">
            <a:extLst>
              <a:ext uri="{FF2B5EF4-FFF2-40B4-BE49-F238E27FC236}">
                <a16:creationId xmlns:a16="http://schemas.microsoft.com/office/drawing/2014/main" id="{EFFEF075-1CFA-47F7-127F-BD19ACFC8386}"/>
              </a:ext>
            </a:extLst>
          </p:cNvPr>
          <p:cNvSpPr>
            <a:spLocks noGrp="1"/>
          </p:cNvSpPr>
          <p:nvPr>
            <p:ph idx="1"/>
          </p:nvPr>
        </p:nvSpPr>
        <p:spPr>
          <a:xfrm>
            <a:off x="673100" y="1558834"/>
            <a:ext cx="11518900" cy="4680648"/>
          </a:xfrm>
        </p:spPr>
        <p:txBody>
          <a:bodyPr>
            <a:normAutofit/>
          </a:bodyPr>
          <a:lstStyle/>
          <a:p>
            <a:r>
              <a:rPr lang="en-US" sz="2800" dirty="0"/>
              <a:t>Just a few minutes of processing to train the simple network to recognize handwritten digits with 99% accuracy using a powerful GPU</a:t>
            </a:r>
            <a:r>
              <a:rPr lang="en-US" sz="2800" baseline="30000" dirty="0"/>
              <a:t>1</a:t>
            </a:r>
          </a:p>
          <a:p>
            <a:r>
              <a:rPr lang="en-US" sz="2800" dirty="0"/>
              <a:t>The layout of the network including the trained connections is called a “model”</a:t>
            </a:r>
          </a:p>
          <a:p>
            <a:r>
              <a:rPr lang="en-US" sz="2800" dirty="0"/>
              <a:t>Our MNIST digit recognizer model has 11,935 parameters</a:t>
            </a:r>
          </a:p>
          <a:p>
            <a:r>
              <a:rPr lang="en-US" sz="2800" dirty="0"/>
              <a:t>The GPT3.5 model (free version of </a:t>
            </a:r>
            <a:r>
              <a:rPr lang="en-US" sz="2800" dirty="0" err="1"/>
              <a:t>ChatGPT</a:t>
            </a:r>
            <a:r>
              <a:rPr lang="en-US" sz="2800" dirty="0"/>
              <a:t>) has 375 billion parameters</a:t>
            </a:r>
          </a:p>
          <a:p>
            <a:r>
              <a:rPr lang="en-US" sz="2800" dirty="0"/>
              <a:t>The GPT4.0 model (paid version) has 1.5 trillion parameters</a:t>
            </a:r>
          </a:p>
        </p:txBody>
      </p:sp>
      <p:sp>
        <p:nvSpPr>
          <p:cNvPr id="4" name="TextBox 3">
            <a:extLst>
              <a:ext uri="{FF2B5EF4-FFF2-40B4-BE49-F238E27FC236}">
                <a16:creationId xmlns:a16="http://schemas.microsoft.com/office/drawing/2014/main" id="{B8C251E9-D325-2D32-8D45-96ABCE48501E}"/>
              </a:ext>
            </a:extLst>
          </p:cNvPr>
          <p:cNvSpPr txBox="1"/>
          <p:nvPr/>
        </p:nvSpPr>
        <p:spPr>
          <a:xfrm>
            <a:off x="1268412" y="6239482"/>
            <a:ext cx="5932488" cy="276999"/>
          </a:xfrm>
          <a:prstGeom prst="rect">
            <a:avLst/>
          </a:prstGeom>
          <a:noFill/>
        </p:spPr>
        <p:txBody>
          <a:bodyPr wrap="square" rtlCol="0">
            <a:spAutoFit/>
          </a:bodyPr>
          <a:lstStyle/>
          <a:p>
            <a:r>
              <a:rPr lang="en-US" sz="1200" baseline="30000" dirty="0"/>
              <a:t>1</a:t>
            </a:r>
            <a:r>
              <a:rPr lang="en-US" sz="1200" dirty="0"/>
              <a:t>https://</a:t>
            </a:r>
            <a:r>
              <a:rPr lang="en-US" sz="1200" dirty="0" err="1"/>
              <a:t>arxiv.org</a:t>
            </a:r>
            <a:r>
              <a:rPr lang="en-US" sz="1200" dirty="0"/>
              <a:t>/pdf/2205.15286v2.pdf</a:t>
            </a:r>
          </a:p>
        </p:txBody>
      </p:sp>
    </p:spTree>
    <p:extLst>
      <p:ext uri="{BB962C8B-B14F-4D97-AF65-F5344CB8AC3E}">
        <p14:creationId xmlns:p14="http://schemas.microsoft.com/office/powerpoint/2010/main" val="380507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BB097-DF92-2837-D8C4-1F01CEB3E4C8}"/>
              </a:ext>
            </a:extLst>
          </p:cNvPr>
          <p:cNvSpPr>
            <a:spLocks noGrp="1"/>
          </p:cNvSpPr>
          <p:nvPr>
            <p:ph type="title"/>
          </p:nvPr>
        </p:nvSpPr>
        <p:spPr>
          <a:xfrm>
            <a:off x="5039137" y="609600"/>
            <a:ext cx="6132446" cy="1905000"/>
          </a:xfrm>
        </p:spPr>
        <p:txBody>
          <a:bodyPr>
            <a:normAutofit/>
          </a:bodyPr>
          <a:lstStyle/>
          <a:p>
            <a:pPr algn="ctr"/>
            <a:r>
              <a:rPr lang="en-US"/>
              <a:t>You’ve probably helped</a:t>
            </a:r>
          </a:p>
        </p:txBody>
      </p:sp>
      <p:pic>
        <p:nvPicPr>
          <p:cNvPr id="1026" name="Picture 2">
            <a:extLst>
              <a:ext uri="{FF2B5EF4-FFF2-40B4-BE49-F238E27FC236}">
                <a16:creationId xmlns:a16="http://schemas.microsoft.com/office/drawing/2014/main" id="{DB13F986-3F6D-9D00-1AA3-6F6CF976240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2"/>
          <a:stretch/>
        </p:blipFill>
        <p:spPr bwMode="auto">
          <a:xfrm>
            <a:off x="1180740" y="720348"/>
            <a:ext cx="3416888" cy="5218777"/>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FDA9779-0179-FA8F-3A2D-798E8AE66957}"/>
              </a:ext>
            </a:extLst>
          </p:cNvPr>
          <p:cNvSpPr>
            <a:spLocks noGrp="1"/>
          </p:cNvSpPr>
          <p:nvPr>
            <p:ph idx="1"/>
          </p:nvPr>
        </p:nvSpPr>
        <p:spPr>
          <a:xfrm>
            <a:off x="5256852" y="2377440"/>
            <a:ext cx="6271591" cy="2727487"/>
          </a:xfrm>
        </p:spPr>
        <p:txBody>
          <a:bodyPr>
            <a:normAutofit/>
          </a:bodyPr>
          <a:lstStyle/>
          <a:p>
            <a:r>
              <a:rPr lang="en-US" sz="2400" dirty="0"/>
              <a:t>Google reCAPTCHA</a:t>
            </a:r>
            <a:br>
              <a:rPr lang="en-US" sz="2400" dirty="0"/>
            </a:br>
            <a:endParaRPr lang="en-US" sz="2400" dirty="0"/>
          </a:p>
          <a:p>
            <a:r>
              <a:rPr lang="en-US" sz="2400" dirty="0"/>
              <a:t>You have been helping to train AI object recognition</a:t>
            </a:r>
          </a:p>
        </p:txBody>
      </p:sp>
    </p:spTree>
    <p:extLst>
      <p:ext uri="{BB962C8B-B14F-4D97-AF65-F5344CB8AC3E}">
        <p14:creationId xmlns:p14="http://schemas.microsoft.com/office/powerpoint/2010/main" val="3991065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BB097-DF92-2837-D8C4-1F01CEB3E4C8}"/>
              </a:ext>
            </a:extLst>
          </p:cNvPr>
          <p:cNvSpPr>
            <a:spLocks noGrp="1"/>
          </p:cNvSpPr>
          <p:nvPr>
            <p:ph type="title"/>
          </p:nvPr>
        </p:nvSpPr>
        <p:spPr>
          <a:xfrm>
            <a:off x="6453052" y="374468"/>
            <a:ext cx="5435760" cy="2009775"/>
          </a:xfrm>
        </p:spPr>
        <p:txBody>
          <a:bodyPr>
            <a:normAutofit/>
          </a:bodyPr>
          <a:lstStyle/>
          <a:p>
            <a:pPr algn="ctr"/>
            <a:r>
              <a:rPr lang="en-US" sz="2800" dirty="0"/>
              <a:t>Thank you for your help, cont’d</a:t>
            </a:r>
          </a:p>
        </p:txBody>
      </p:sp>
      <p:pic>
        <p:nvPicPr>
          <p:cNvPr id="5" name="Picture 4">
            <a:extLst>
              <a:ext uri="{FF2B5EF4-FFF2-40B4-BE49-F238E27FC236}">
                <a16:creationId xmlns:a16="http://schemas.microsoft.com/office/drawing/2014/main" id="{C32EDA24-D856-D759-18BC-CE0D068EA7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2080" y="545998"/>
            <a:ext cx="4846869" cy="2276618"/>
          </a:xfrm>
          <a:custGeom>
            <a:avLst/>
            <a:gdLst/>
            <a:ahLst/>
            <a:cxnLst/>
            <a:rect l="l" t="t" r="r" b="b"/>
            <a:pathLst>
              <a:path w="3416888" h="2057399">
                <a:moveTo>
                  <a:pt x="120172" y="0"/>
                </a:moveTo>
                <a:lnTo>
                  <a:pt x="3296716" y="0"/>
                </a:lnTo>
                <a:cubicBezTo>
                  <a:pt x="3363085" y="0"/>
                  <a:pt x="3416888" y="53803"/>
                  <a:pt x="3416888" y="120172"/>
                </a:cubicBezTo>
                <a:lnTo>
                  <a:pt x="3416888" y="2057399"/>
                </a:lnTo>
                <a:lnTo>
                  <a:pt x="0" y="2057399"/>
                </a:lnTo>
                <a:lnTo>
                  <a:pt x="0" y="120172"/>
                </a:lnTo>
                <a:cubicBezTo>
                  <a:pt x="0" y="53803"/>
                  <a:pt x="53803" y="0"/>
                  <a:pt x="120172" y="0"/>
                </a:cubicBezTo>
                <a:close/>
              </a:path>
            </a:pathLst>
          </a:cu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pic>
        <p:nvPicPr>
          <p:cNvPr id="9" name="Picture 8" descr="A screenshot of a computer&#10;&#10;Description automatically generated">
            <a:extLst>
              <a:ext uri="{FF2B5EF4-FFF2-40B4-BE49-F238E27FC236}">
                <a16:creationId xmlns:a16="http://schemas.microsoft.com/office/drawing/2014/main" id="{5CE494F1-42B5-2B2E-B2EB-4F0FE7C2807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54570" y="3260988"/>
            <a:ext cx="4917450" cy="3331399"/>
          </a:xfrm>
          <a:custGeom>
            <a:avLst/>
            <a:gdLst/>
            <a:ahLst/>
            <a:cxnLst/>
            <a:rect l="l" t="t" r="r" b="b"/>
            <a:pathLst>
              <a:path w="3416888" h="3240120">
                <a:moveTo>
                  <a:pt x="0" y="0"/>
                </a:moveTo>
                <a:lnTo>
                  <a:pt x="3416888" y="0"/>
                </a:lnTo>
                <a:lnTo>
                  <a:pt x="3416888" y="3119948"/>
                </a:lnTo>
                <a:cubicBezTo>
                  <a:pt x="3416888" y="3186317"/>
                  <a:pt x="3363085" y="3240120"/>
                  <a:pt x="3296716" y="3240120"/>
                </a:cubicBezTo>
                <a:lnTo>
                  <a:pt x="120172" y="3240120"/>
                </a:lnTo>
                <a:cubicBezTo>
                  <a:pt x="53803" y="3240120"/>
                  <a:pt x="0" y="3186317"/>
                  <a:pt x="0" y="3119948"/>
                </a:cubicBezTo>
                <a:close/>
              </a:path>
            </a:pathLst>
          </a:cu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539574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BB097-DF92-2837-D8C4-1F01CEB3E4C8}"/>
              </a:ext>
            </a:extLst>
          </p:cNvPr>
          <p:cNvSpPr>
            <a:spLocks noGrp="1"/>
          </p:cNvSpPr>
          <p:nvPr>
            <p:ph type="title"/>
          </p:nvPr>
        </p:nvSpPr>
        <p:spPr>
          <a:xfrm>
            <a:off x="827904" y="114300"/>
            <a:ext cx="6842381" cy="1409700"/>
          </a:xfrm>
        </p:spPr>
        <p:txBody>
          <a:bodyPr>
            <a:normAutofit/>
          </a:bodyPr>
          <a:lstStyle/>
          <a:p>
            <a:r>
              <a:rPr lang="en-US" dirty="0"/>
              <a:t>What does this have to do with </a:t>
            </a:r>
            <a:r>
              <a:rPr lang="en-US" dirty="0" err="1"/>
              <a:t>chatGPT</a:t>
            </a:r>
            <a:r>
              <a:rPr lang="en-US" dirty="0"/>
              <a:t>?</a:t>
            </a:r>
          </a:p>
        </p:txBody>
      </p:sp>
      <p:sp>
        <p:nvSpPr>
          <p:cNvPr id="3" name="Content Placeholder 2">
            <a:extLst>
              <a:ext uri="{FF2B5EF4-FFF2-40B4-BE49-F238E27FC236}">
                <a16:creationId xmlns:a16="http://schemas.microsoft.com/office/drawing/2014/main" id="{2FDA9779-0179-FA8F-3A2D-798E8AE66957}"/>
              </a:ext>
            </a:extLst>
          </p:cNvPr>
          <p:cNvSpPr>
            <a:spLocks noGrp="1"/>
          </p:cNvSpPr>
          <p:nvPr>
            <p:ph idx="1"/>
          </p:nvPr>
        </p:nvSpPr>
        <p:spPr>
          <a:xfrm>
            <a:off x="391886" y="1672046"/>
            <a:ext cx="7985759" cy="5071653"/>
          </a:xfrm>
        </p:spPr>
        <p:txBody>
          <a:bodyPr>
            <a:noAutofit/>
          </a:bodyPr>
          <a:lstStyle/>
          <a:p>
            <a:pPr>
              <a:lnSpc>
                <a:spcPct val="90000"/>
              </a:lnSpc>
            </a:pPr>
            <a:r>
              <a:rPr lang="en-US" sz="1800" dirty="0"/>
              <a:t>Fair enough question … we are getting there … it didn’t happen instantly!</a:t>
            </a:r>
          </a:p>
          <a:p>
            <a:pPr>
              <a:lnSpc>
                <a:spcPct val="90000"/>
              </a:lnSpc>
            </a:pPr>
            <a:r>
              <a:rPr lang="en-US" sz="1800" dirty="0"/>
              <a:t>The Google Book project scanned 25 million books into digital format</a:t>
            </a:r>
          </a:p>
          <a:p>
            <a:pPr>
              <a:lnSpc>
                <a:spcPct val="90000"/>
              </a:lnSpc>
            </a:pPr>
            <a:r>
              <a:rPr lang="en-US" sz="1800" dirty="0"/>
              <a:t>Massive dataset that shows what words “go together” in a given language</a:t>
            </a:r>
          </a:p>
          <a:p>
            <a:pPr>
              <a:lnSpc>
                <a:spcPct val="90000"/>
              </a:lnSpc>
            </a:pPr>
            <a:r>
              <a:rPr lang="en-US" sz="1800" dirty="0"/>
              <a:t>Large Language Models (LLM)</a:t>
            </a:r>
          </a:p>
          <a:p>
            <a:pPr lvl="1">
              <a:lnSpc>
                <a:spcPct val="90000"/>
              </a:lnSpc>
            </a:pPr>
            <a:r>
              <a:rPr lang="en-US" dirty="0"/>
              <a:t>Trained on Google Book project and…</a:t>
            </a:r>
          </a:p>
          <a:p>
            <a:pPr lvl="1">
              <a:lnSpc>
                <a:spcPct val="90000"/>
              </a:lnSpc>
            </a:pPr>
            <a:r>
              <a:rPr lang="en-US" dirty="0"/>
              <a:t>A large portion of the World Wide Web</a:t>
            </a:r>
          </a:p>
          <a:p>
            <a:pPr lvl="1">
              <a:lnSpc>
                <a:spcPct val="90000"/>
              </a:lnSpc>
            </a:pPr>
            <a:r>
              <a:rPr lang="en-US" dirty="0"/>
              <a:t>Predictive text taken to the n</a:t>
            </a:r>
            <a:r>
              <a:rPr lang="en-US" baseline="30000" dirty="0"/>
              <a:t>th</a:t>
            </a:r>
            <a:r>
              <a:rPr lang="en-US" dirty="0"/>
              <a:t> degree</a:t>
            </a:r>
          </a:p>
          <a:p>
            <a:pPr lvl="1">
              <a:lnSpc>
                <a:spcPct val="90000"/>
              </a:lnSpc>
            </a:pPr>
            <a:r>
              <a:rPr lang="en-US" dirty="0"/>
              <a:t>Roses are…</a:t>
            </a:r>
          </a:p>
          <a:p>
            <a:pPr>
              <a:lnSpc>
                <a:spcPct val="90000"/>
              </a:lnSpc>
            </a:pPr>
            <a:r>
              <a:rPr lang="en-US" sz="1800" dirty="0"/>
              <a:t>Sudden mainstream popularity is because of the GENERATIVE nature of AI tools</a:t>
            </a:r>
          </a:p>
          <a:p>
            <a:pPr lvl="1">
              <a:lnSpc>
                <a:spcPct val="90000"/>
              </a:lnSpc>
            </a:pPr>
            <a:r>
              <a:rPr lang="en-US" dirty="0"/>
              <a:t>ChatGPT – generate text based on prompt</a:t>
            </a:r>
          </a:p>
          <a:p>
            <a:pPr lvl="1">
              <a:lnSpc>
                <a:spcPct val="90000"/>
              </a:lnSpc>
            </a:pPr>
            <a:r>
              <a:rPr lang="en-US" dirty="0"/>
              <a:t>Dall-E – generate images based on prompt</a:t>
            </a:r>
          </a:p>
        </p:txBody>
      </p:sp>
      <p:pic>
        <p:nvPicPr>
          <p:cNvPr id="5" name="Picture 4">
            <a:extLst>
              <a:ext uri="{FF2B5EF4-FFF2-40B4-BE49-F238E27FC236}">
                <a16:creationId xmlns:a16="http://schemas.microsoft.com/office/drawing/2014/main" id="{F9B27247-AEA5-876C-B37A-096F66405E2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546182" y="10"/>
            <a:ext cx="3479523"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Tree>
    <p:extLst>
      <p:ext uri="{BB962C8B-B14F-4D97-AF65-F5344CB8AC3E}">
        <p14:creationId xmlns:p14="http://schemas.microsoft.com/office/powerpoint/2010/main" val="112714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9B0E1-BC67-26A7-A715-744D127E8119}"/>
              </a:ext>
            </a:extLst>
          </p:cNvPr>
          <p:cNvSpPr>
            <a:spLocks noGrp="1"/>
          </p:cNvSpPr>
          <p:nvPr>
            <p:ph type="title"/>
          </p:nvPr>
        </p:nvSpPr>
        <p:spPr>
          <a:xfrm>
            <a:off x="1141413" y="609600"/>
            <a:ext cx="9905998" cy="1468582"/>
          </a:xfrm>
        </p:spPr>
        <p:txBody>
          <a:bodyPr>
            <a:normAutofit/>
          </a:bodyPr>
          <a:lstStyle/>
          <a:p>
            <a:r>
              <a:rPr lang="en-US"/>
              <a:t>What is the impact?</a:t>
            </a:r>
            <a:endParaRPr lang="en-US" dirty="0"/>
          </a:p>
        </p:txBody>
      </p:sp>
      <p:graphicFrame>
        <p:nvGraphicFramePr>
          <p:cNvPr id="15" name="Content Placeholder 2">
            <a:extLst>
              <a:ext uri="{FF2B5EF4-FFF2-40B4-BE49-F238E27FC236}">
                <a16:creationId xmlns:a16="http://schemas.microsoft.com/office/drawing/2014/main" id="{691DC772-5B28-6E8A-D409-0B48BFCEBDF6}"/>
              </a:ext>
            </a:extLst>
          </p:cNvPr>
          <p:cNvGraphicFramePr>
            <a:graphicFrameLocks noGrp="1"/>
          </p:cNvGraphicFramePr>
          <p:nvPr>
            <p:ph idx="1"/>
            <p:extLst>
              <p:ext uri="{D42A27DB-BD31-4B8C-83A1-F6EECF244321}">
                <p14:modId xmlns:p14="http://schemas.microsoft.com/office/powerpoint/2010/main" val="1467166639"/>
              </p:ext>
            </p:extLst>
          </p:nvPr>
        </p:nvGraphicFramePr>
        <p:xfrm>
          <a:off x="1141413" y="2286000"/>
          <a:ext cx="9906000" cy="3387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1835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F0B68-6615-1D21-3AB0-625D073F516C}"/>
              </a:ext>
            </a:extLst>
          </p:cNvPr>
          <p:cNvSpPr>
            <a:spLocks noGrp="1"/>
          </p:cNvSpPr>
          <p:nvPr>
            <p:ph type="title"/>
          </p:nvPr>
        </p:nvSpPr>
        <p:spPr>
          <a:xfrm>
            <a:off x="6168787" y="91307"/>
            <a:ext cx="5122606" cy="1448973"/>
          </a:xfrm>
        </p:spPr>
        <p:txBody>
          <a:bodyPr>
            <a:normAutofit/>
          </a:bodyPr>
          <a:lstStyle/>
          <a:p>
            <a:r>
              <a:rPr lang="en-US" dirty="0"/>
              <a:t>Environmental impact</a:t>
            </a:r>
          </a:p>
        </p:txBody>
      </p:sp>
      <p:sp>
        <p:nvSpPr>
          <p:cNvPr id="3" name="Content Placeholder 2">
            <a:extLst>
              <a:ext uri="{FF2B5EF4-FFF2-40B4-BE49-F238E27FC236}">
                <a16:creationId xmlns:a16="http://schemas.microsoft.com/office/drawing/2014/main" id="{8D7F58B1-2E1A-5CFB-890E-68F0C94DAAE0}"/>
              </a:ext>
            </a:extLst>
          </p:cNvPr>
          <p:cNvSpPr>
            <a:spLocks noGrp="1"/>
          </p:cNvSpPr>
          <p:nvPr>
            <p:ph idx="1"/>
          </p:nvPr>
        </p:nvSpPr>
        <p:spPr>
          <a:xfrm>
            <a:off x="5765074" y="1505712"/>
            <a:ext cx="5777997" cy="5260981"/>
          </a:xfrm>
        </p:spPr>
        <p:txBody>
          <a:bodyPr anchor="t">
            <a:normAutofit/>
          </a:bodyPr>
          <a:lstStyle/>
          <a:p>
            <a:pPr>
              <a:lnSpc>
                <a:spcPct val="90000"/>
              </a:lnSpc>
            </a:pPr>
            <a:r>
              <a:rPr lang="en-US" dirty="0"/>
              <a:t>Our digit recognizer model 11,935 parameters roughly 2 minutes</a:t>
            </a:r>
          </a:p>
          <a:p>
            <a:pPr>
              <a:lnSpc>
                <a:spcPct val="90000"/>
              </a:lnSpc>
            </a:pPr>
            <a:r>
              <a:rPr lang="en-US" dirty="0"/>
              <a:t>GPT3 with 175B parameters</a:t>
            </a:r>
          </a:p>
          <a:p>
            <a:pPr lvl="1">
              <a:lnSpc>
                <a:spcPct val="90000"/>
              </a:lnSpc>
            </a:pPr>
            <a:r>
              <a:rPr lang="en-US" sz="2000" dirty="0"/>
              <a:t>34 days with 1,024 A100 GPUs … 1,287MWh … 502 metric tons CO</a:t>
            </a:r>
            <a:r>
              <a:rPr lang="en-US" sz="2000" baseline="-25000" dirty="0"/>
              <a:t>2</a:t>
            </a:r>
          </a:p>
          <a:p>
            <a:pPr lvl="1">
              <a:lnSpc>
                <a:spcPct val="90000"/>
              </a:lnSpc>
            </a:pPr>
            <a:r>
              <a:rPr lang="en-US" sz="2000" dirty="0"/>
              <a:t>112 gasoline powered cars for a year</a:t>
            </a:r>
          </a:p>
          <a:p>
            <a:pPr>
              <a:lnSpc>
                <a:spcPct val="90000"/>
              </a:lnSpc>
            </a:pPr>
            <a:r>
              <a:rPr lang="en-US" dirty="0"/>
              <a:t>Theoretical 1T parameter model</a:t>
            </a:r>
          </a:p>
          <a:p>
            <a:pPr lvl="1">
              <a:lnSpc>
                <a:spcPct val="90000"/>
              </a:lnSpc>
            </a:pPr>
            <a:r>
              <a:rPr lang="en-US" sz="2000" dirty="0"/>
              <a:t>84 days with 3,072 A100 GPUs … 9,539MWh … 3720 metric tons CO</a:t>
            </a:r>
            <a:r>
              <a:rPr lang="en-US" sz="2000" baseline="-25000" dirty="0"/>
              <a:t>2</a:t>
            </a:r>
          </a:p>
          <a:p>
            <a:pPr lvl="1">
              <a:lnSpc>
                <a:spcPct val="90000"/>
              </a:lnSpc>
            </a:pPr>
            <a:r>
              <a:rPr lang="en-US" sz="2000" dirty="0"/>
              <a:t>830 gasoline powered cars for a year</a:t>
            </a:r>
          </a:p>
          <a:p>
            <a:pPr>
              <a:lnSpc>
                <a:spcPct val="90000"/>
              </a:lnSpc>
            </a:pPr>
            <a:r>
              <a:rPr lang="en-US" dirty="0"/>
              <a:t>GPT4 has 1.7T parameters!</a:t>
            </a:r>
          </a:p>
          <a:p>
            <a:pPr>
              <a:lnSpc>
                <a:spcPct val="90000"/>
              </a:lnSpc>
            </a:pPr>
            <a:r>
              <a:rPr lang="en-US" dirty="0"/>
              <a:t>Not bad if this was a “one-off” … but it’s not</a:t>
            </a:r>
          </a:p>
          <a:p>
            <a:pPr lvl="1">
              <a:lnSpc>
                <a:spcPct val="90000"/>
              </a:lnSpc>
            </a:pPr>
            <a:endParaRPr lang="en-US" sz="2000" dirty="0"/>
          </a:p>
          <a:p>
            <a:pPr>
              <a:lnSpc>
                <a:spcPct val="90000"/>
              </a:lnSpc>
            </a:pPr>
            <a:endParaRPr lang="en-US" dirty="0"/>
          </a:p>
        </p:txBody>
      </p:sp>
      <p:pic>
        <p:nvPicPr>
          <p:cNvPr id="4" name="Picture 3">
            <a:extLst>
              <a:ext uri="{FF2B5EF4-FFF2-40B4-BE49-F238E27FC236}">
                <a16:creationId xmlns:a16="http://schemas.microsoft.com/office/drawing/2014/main" id="{D02EACDA-C0C8-6490-8723-51FE54AA1D2C}"/>
              </a:ext>
            </a:extLst>
          </p:cNvPr>
          <p:cNvPicPr>
            <a:picLocks noChangeAspect="1"/>
          </p:cNvPicPr>
          <p:nvPr/>
        </p:nvPicPr>
        <p:blipFill>
          <a:blip r:embed="rId3"/>
          <a:stretch>
            <a:fillRect/>
          </a:stretch>
        </p:blipFill>
        <p:spPr>
          <a:xfrm>
            <a:off x="643192" y="986111"/>
            <a:ext cx="4895159" cy="4099695"/>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76579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87171-7032-6CD4-68F3-D6748ED2035C}"/>
              </a:ext>
            </a:extLst>
          </p:cNvPr>
          <p:cNvSpPr>
            <a:spLocks noGrp="1"/>
          </p:cNvSpPr>
          <p:nvPr>
            <p:ph type="title"/>
          </p:nvPr>
        </p:nvSpPr>
        <p:spPr>
          <a:xfrm>
            <a:off x="1141413" y="609600"/>
            <a:ext cx="6842381" cy="1905000"/>
          </a:xfrm>
        </p:spPr>
        <p:txBody>
          <a:bodyPr>
            <a:normAutofit/>
          </a:bodyPr>
          <a:lstStyle/>
          <a:p>
            <a:r>
              <a:rPr lang="en-US" dirty="0"/>
              <a:t>Environmental impact, cont’d</a:t>
            </a:r>
          </a:p>
        </p:txBody>
      </p:sp>
      <p:sp>
        <p:nvSpPr>
          <p:cNvPr id="3" name="Content Placeholder 2">
            <a:extLst>
              <a:ext uri="{FF2B5EF4-FFF2-40B4-BE49-F238E27FC236}">
                <a16:creationId xmlns:a16="http://schemas.microsoft.com/office/drawing/2014/main" id="{3F4B8F2E-4ABB-BA7E-33BF-B6358E04C1D0}"/>
              </a:ext>
            </a:extLst>
          </p:cNvPr>
          <p:cNvSpPr>
            <a:spLocks noGrp="1"/>
          </p:cNvSpPr>
          <p:nvPr>
            <p:ph idx="1"/>
          </p:nvPr>
        </p:nvSpPr>
        <p:spPr>
          <a:xfrm>
            <a:off x="853441" y="2368731"/>
            <a:ext cx="7218844" cy="3422469"/>
          </a:xfrm>
        </p:spPr>
        <p:txBody>
          <a:bodyPr>
            <a:normAutofit/>
          </a:bodyPr>
          <a:lstStyle/>
          <a:p>
            <a:r>
              <a:rPr lang="en-US" sz="2400" dirty="0"/>
              <a:t>60% of energy goes towards inference (i.e., people using the model after it’s trained) vs 40% for the training/re-training the model</a:t>
            </a:r>
          </a:p>
          <a:p>
            <a:r>
              <a:rPr lang="en-US" sz="2400" dirty="0"/>
              <a:t>8.4 tons CO</a:t>
            </a:r>
            <a:r>
              <a:rPr lang="en-US" sz="2400" baseline="-25000" dirty="0"/>
              <a:t>2</a:t>
            </a:r>
            <a:r>
              <a:rPr lang="en-US" sz="2400" dirty="0"/>
              <a:t> day for GPT3</a:t>
            </a:r>
          </a:p>
          <a:p>
            <a:r>
              <a:rPr lang="en-US" sz="2400" dirty="0"/>
              <a:t>“AI’s Growing Carbon Footprint” </a:t>
            </a:r>
            <a:br>
              <a:rPr lang="en-US" sz="2400" dirty="0"/>
            </a:br>
            <a:r>
              <a:rPr lang="en-US" sz="1600" dirty="0"/>
              <a:t>https://news.climate.columbia.edu/2023/06/09/ais-growing-carbon-footprint</a:t>
            </a:r>
            <a:endParaRPr lang="en-US" sz="2400" dirty="0"/>
          </a:p>
        </p:txBody>
      </p:sp>
      <p:pic>
        <p:nvPicPr>
          <p:cNvPr id="5" name="Picture 4" descr="Close-up of hopscotch on a sidewalk">
            <a:extLst>
              <a:ext uri="{FF2B5EF4-FFF2-40B4-BE49-F238E27FC236}">
                <a16:creationId xmlns:a16="http://schemas.microsoft.com/office/drawing/2014/main" id="{B361612D-8ED2-22B2-A392-73F9565A873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8546182" y="10"/>
            <a:ext cx="3479523"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Tree>
    <p:extLst>
      <p:ext uri="{BB962C8B-B14F-4D97-AF65-F5344CB8AC3E}">
        <p14:creationId xmlns:p14="http://schemas.microsoft.com/office/powerpoint/2010/main" val="356431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F6475-CC9D-A6AA-25FE-8E4570C71C26}"/>
              </a:ext>
            </a:extLst>
          </p:cNvPr>
          <p:cNvSpPr>
            <a:spLocks noGrp="1"/>
          </p:cNvSpPr>
          <p:nvPr>
            <p:ph type="title"/>
          </p:nvPr>
        </p:nvSpPr>
        <p:spPr>
          <a:xfrm>
            <a:off x="6420465" y="278675"/>
            <a:ext cx="5122606" cy="1905000"/>
          </a:xfrm>
        </p:spPr>
        <p:txBody>
          <a:bodyPr>
            <a:normAutofit/>
          </a:bodyPr>
          <a:lstStyle/>
          <a:p>
            <a:r>
              <a:rPr lang="en-US" dirty="0"/>
              <a:t>The Impact</a:t>
            </a:r>
          </a:p>
        </p:txBody>
      </p:sp>
      <p:sp>
        <p:nvSpPr>
          <p:cNvPr id="3" name="Content Placeholder 2">
            <a:extLst>
              <a:ext uri="{FF2B5EF4-FFF2-40B4-BE49-F238E27FC236}">
                <a16:creationId xmlns:a16="http://schemas.microsoft.com/office/drawing/2014/main" id="{D9B86657-47D6-BD9B-E80D-D5226F9DA299}"/>
              </a:ext>
            </a:extLst>
          </p:cNvPr>
          <p:cNvSpPr>
            <a:spLocks noGrp="1"/>
          </p:cNvSpPr>
          <p:nvPr>
            <p:ph idx="1"/>
          </p:nvPr>
        </p:nvSpPr>
        <p:spPr>
          <a:xfrm>
            <a:off x="6359505" y="1952896"/>
            <a:ext cx="5536404" cy="3977641"/>
          </a:xfrm>
        </p:spPr>
        <p:txBody>
          <a:bodyPr anchor="t">
            <a:normAutofit/>
          </a:bodyPr>
          <a:lstStyle/>
          <a:p>
            <a:r>
              <a:rPr lang="en-US" sz="2800" dirty="0"/>
              <a:t>ChatGPT – 5 days to amass 1 million users</a:t>
            </a:r>
          </a:p>
          <a:p>
            <a:r>
              <a:rPr lang="en-US" sz="2800" dirty="0"/>
              <a:t>In contrast to AI failures:</a:t>
            </a:r>
          </a:p>
          <a:p>
            <a:pPr lvl="1"/>
            <a:r>
              <a:rPr lang="en-US" sz="2400" dirty="0"/>
              <a:t>Microsoft “Tay” 2016 – Twitter bot spewed prejudice and racism within days of release</a:t>
            </a:r>
          </a:p>
          <a:p>
            <a:pPr lvl="1"/>
            <a:r>
              <a:rPr lang="en-US" sz="2400" dirty="0"/>
              <a:t>Meta’s “Galactica” 2022 – only lasted three days using GPT3</a:t>
            </a:r>
          </a:p>
          <a:p>
            <a:endParaRPr lang="en-US" sz="2800" dirty="0"/>
          </a:p>
        </p:txBody>
      </p:sp>
      <p:pic>
        <p:nvPicPr>
          <p:cNvPr id="5" name="Picture 4" descr="A graph of a number of people&#10;&#10;Description automatically generated with medium confidence">
            <a:extLst>
              <a:ext uri="{FF2B5EF4-FFF2-40B4-BE49-F238E27FC236}">
                <a16:creationId xmlns:a16="http://schemas.microsoft.com/office/drawing/2014/main" id="{668F29B1-E0AB-3265-03D2-89FA9F92EE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3060" y="1504014"/>
            <a:ext cx="6143076" cy="397764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95852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1C8FE-8449-FA06-2DDA-5DB73DE22EAD}"/>
              </a:ext>
            </a:extLst>
          </p:cNvPr>
          <p:cNvSpPr>
            <a:spLocks noGrp="1"/>
          </p:cNvSpPr>
          <p:nvPr>
            <p:ph type="title"/>
          </p:nvPr>
        </p:nvSpPr>
        <p:spPr>
          <a:xfrm>
            <a:off x="486437" y="156755"/>
            <a:ext cx="6573685" cy="1905000"/>
          </a:xfrm>
        </p:spPr>
        <p:txBody>
          <a:bodyPr>
            <a:normAutofit/>
          </a:bodyPr>
          <a:lstStyle/>
          <a:p>
            <a:r>
              <a:rPr lang="en-US" dirty="0"/>
              <a:t>So why did </a:t>
            </a:r>
            <a:r>
              <a:rPr lang="en-US" dirty="0" err="1"/>
              <a:t>chatGPT</a:t>
            </a:r>
            <a:r>
              <a:rPr lang="en-US" dirty="0"/>
              <a:t> succeed?</a:t>
            </a:r>
          </a:p>
        </p:txBody>
      </p:sp>
      <p:sp>
        <p:nvSpPr>
          <p:cNvPr id="3" name="Content Placeholder 2">
            <a:extLst>
              <a:ext uri="{FF2B5EF4-FFF2-40B4-BE49-F238E27FC236}">
                <a16:creationId xmlns:a16="http://schemas.microsoft.com/office/drawing/2014/main" id="{57E7D107-B5C0-E9D4-1F71-7303FE00145E}"/>
              </a:ext>
            </a:extLst>
          </p:cNvPr>
          <p:cNvSpPr>
            <a:spLocks noGrp="1"/>
          </p:cNvSpPr>
          <p:nvPr>
            <p:ph idx="1"/>
          </p:nvPr>
        </p:nvSpPr>
        <p:spPr>
          <a:xfrm>
            <a:off x="643192" y="1846217"/>
            <a:ext cx="5705357" cy="4855028"/>
          </a:xfrm>
        </p:spPr>
        <p:txBody>
          <a:bodyPr anchor="t">
            <a:noAutofit/>
          </a:bodyPr>
          <a:lstStyle/>
          <a:p>
            <a:pPr>
              <a:lnSpc>
                <a:spcPct val="90000"/>
              </a:lnSpc>
            </a:pPr>
            <a:r>
              <a:rPr lang="en-US" dirty="0"/>
              <a:t>Heavy emphasis on content moderation</a:t>
            </a:r>
          </a:p>
          <a:p>
            <a:pPr lvl="1">
              <a:lnSpc>
                <a:spcPct val="90000"/>
              </a:lnSpc>
            </a:pPr>
            <a:r>
              <a:rPr lang="en-US" dirty="0"/>
              <a:t>“</a:t>
            </a:r>
            <a:r>
              <a:rPr lang="en-US" b="0" i="0" dirty="0">
                <a:effectLst/>
                <a:latin typeface="Zilla Slab"/>
              </a:rPr>
              <a:t>Exclusive: OpenAI Used Kenyan Workers on Less Than $2 Per Hour to Make ChatGPT Less Toxic”</a:t>
            </a:r>
            <a:br>
              <a:rPr lang="en-US" b="0" i="0" dirty="0">
                <a:effectLst/>
                <a:latin typeface="Zilla Slab"/>
              </a:rPr>
            </a:br>
            <a:r>
              <a:rPr lang="en-US" sz="1400" dirty="0">
                <a:hlinkClick r:id="rId3"/>
              </a:rPr>
              <a:t>https://time.com/6247678/openai-chatgpt-kenya-workers/</a:t>
            </a:r>
            <a:endParaRPr lang="en-US" sz="1400" dirty="0"/>
          </a:p>
          <a:p>
            <a:pPr lvl="1">
              <a:lnSpc>
                <a:spcPct val="90000"/>
              </a:lnSpc>
            </a:pPr>
            <a:r>
              <a:rPr lang="en-US" sz="2000" dirty="0"/>
              <a:t>Content moderation can be tricked</a:t>
            </a:r>
            <a:br>
              <a:rPr lang="en-US" dirty="0"/>
            </a:br>
            <a:r>
              <a:rPr lang="en-US" sz="1400" dirty="0">
                <a:hlinkClick r:id="rId4"/>
              </a:rPr>
              <a:t>https://www.newstatesman.com/quickfire/2022/12/chatgpt-shows-ai-racism-problem</a:t>
            </a:r>
            <a:endParaRPr lang="en-US" sz="1400" dirty="0"/>
          </a:p>
          <a:p>
            <a:pPr lvl="1">
              <a:lnSpc>
                <a:spcPct val="90000"/>
              </a:lnSpc>
            </a:pPr>
            <a:r>
              <a:rPr lang="en-US" sz="2000" dirty="0"/>
              <a:t>Biased the “other” way?</a:t>
            </a:r>
          </a:p>
          <a:p>
            <a:pPr lvl="2">
              <a:lnSpc>
                <a:spcPct val="90000"/>
              </a:lnSpc>
            </a:pPr>
            <a:r>
              <a:rPr lang="en-US" sz="1800" dirty="0"/>
              <a:t>“ChatGPT leans liberal, research shows”</a:t>
            </a:r>
            <a:r>
              <a:rPr lang="en-US" sz="1800" dirty="0">
                <a:hlinkClick r:id="rId5"/>
              </a:rPr>
              <a:t> </a:t>
            </a:r>
            <a:br>
              <a:rPr lang="en-US" sz="1800" dirty="0">
                <a:hlinkClick r:id="rId5"/>
              </a:rPr>
            </a:br>
            <a:r>
              <a:rPr lang="en-US" sz="1400" dirty="0">
                <a:hlinkClick r:id="rId5"/>
              </a:rPr>
              <a:t>https://www.washingtonpost.com/technology/2023/08/16/chatgpt-ai-political-bias-research/</a:t>
            </a:r>
            <a:endParaRPr lang="en-US" sz="1400" dirty="0"/>
          </a:p>
          <a:p>
            <a:pPr lvl="2">
              <a:lnSpc>
                <a:spcPct val="90000"/>
              </a:lnSpc>
            </a:pPr>
            <a:r>
              <a:rPr lang="en-US" sz="1800" dirty="0"/>
              <a:t>“The nine shocking replies that highlight ‘woke’ ChatGPT’s inherent bias”</a:t>
            </a:r>
            <a:br>
              <a:rPr lang="en-US" sz="1800" dirty="0"/>
            </a:br>
            <a:r>
              <a:rPr lang="en-US" sz="1400" dirty="0">
                <a:hlinkClick r:id="rId6"/>
              </a:rPr>
              <a:t>https://www.dailymail.co.uk/sciencetech/article-11736433/Nine-shocking-replies-highlight-woke-ChatGPTs-inherent-bias.html</a:t>
            </a:r>
            <a:endParaRPr lang="en-US" sz="1400" dirty="0"/>
          </a:p>
          <a:p>
            <a:pPr marL="914400" lvl="2" indent="0">
              <a:lnSpc>
                <a:spcPct val="90000"/>
              </a:lnSpc>
              <a:buNone/>
            </a:pPr>
            <a:br>
              <a:rPr lang="en-US" sz="1800" dirty="0"/>
            </a:br>
            <a:endParaRPr lang="en-US" sz="1800" dirty="0"/>
          </a:p>
          <a:p>
            <a:pPr>
              <a:lnSpc>
                <a:spcPct val="90000"/>
              </a:lnSpc>
            </a:pPr>
            <a:endParaRPr lang="en-US" sz="1800" dirty="0"/>
          </a:p>
        </p:txBody>
      </p:sp>
      <p:pic>
        <p:nvPicPr>
          <p:cNvPr id="1026" name="Picture 2" descr="A screenshot of a cell phone&#10;&#10;Description automatically generated">
            <a:extLst>
              <a:ext uri="{FF2B5EF4-FFF2-40B4-BE49-F238E27FC236}">
                <a16:creationId xmlns:a16="http://schemas.microsoft.com/office/drawing/2014/main" id="{2AC001B7-980C-3372-504E-F6F997628A0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6505303" y="485438"/>
            <a:ext cx="5580321" cy="5636688"/>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65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C1338-29A3-03BD-320F-25BC2526478A}"/>
              </a:ext>
            </a:extLst>
          </p:cNvPr>
          <p:cNvSpPr>
            <a:spLocks noGrp="1"/>
          </p:cNvSpPr>
          <p:nvPr>
            <p:ph type="title"/>
          </p:nvPr>
        </p:nvSpPr>
        <p:spPr>
          <a:xfrm>
            <a:off x="669851" y="1430179"/>
            <a:ext cx="3029313" cy="3675908"/>
          </a:xfrm>
        </p:spPr>
        <p:txBody>
          <a:bodyPr anchor="ctr">
            <a:normAutofit/>
          </a:bodyPr>
          <a:lstStyle/>
          <a:p>
            <a:r>
              <a:rPr lang="en-US" sz="4000"/>
              <a:t>Outline</a:t>
            </a:r>
          </a:p>
        </p:txBody>
      </p:sp>
      <p:sp>
        <p:nvSpPr>
          <p:cNvPr id="9" name="Rectangle 8">
            <a:extLst>
              <a:ext uri="{FF2B5EF4-FFF2-40B4-BE49-F238E27FC236}">
                <a16:creationId xmlns:a16="http://schemas.microsoft.com/office/drawing/2014/main" id="{7E475056-B0EB-44BE-8568-61ABEFB2E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4" y="0"/>
            <a:ext cx="8132066"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F2C8E2EC-73A4-48C2-B4D7-D7726BD908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9971"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13" name="Rectangle 12">
            <a:extLst>
              <a:ext uri="{FF2B5EF4-FFF2-40B4-BE49-F238E27FC236}">
                <a16:creationId xmlns:a16="http://schemas.microsoft.com/office/drawing/2014/main" id="{E82ABBDC-7A44-4AE8-A04F-B5495481B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94952"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5" name="Content Placeholder 2">
            <a:extLst>
              <a:ext uri="{FF2B5EF4-FFF2-40B4-BE49-F238E27FC236}">
                <a16:creationId xmlns:a16="http://schemas.microsoft.com/office/drawing/2014/main" id="{DFA205A2-DDFF-3D36-B8E0-3771239CD823}"/>
              </a:ext>
            </a:extLst>
          </p:cNvPr>
          <p:cNvGraphicFramePr>
            <a:graphicFrameLocks noGrp="1"/>
          </p:cNvGraphicFramePr>
          <p:nvPr>
            <p:ph idx="1"/>
            <p:extLst>
              <p:ext uri="{D42A27DB-BD31-4B8C-83A1-F6EECF244321}">
                <p14:modId xmlns:p14="http://schemas.microsoft.com/office/powerpoint/2010/main" val="1367333801"/>
              </p:ext>
            </p:extLst>
          </p:nvPr>
        </p:nvGraphicFramePr>
        <p:xfrm>
          <a:off x="5054375" y="965200"/>
          <a:ext cx="6046133" cy="4605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3268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FD013-C8AC-A44B-2222-129692D9E0FC}"/>
              </a:ext>
            </a:extLst>
          </p:cNvPr>
          <p:cNvSpPr>
            <a:spLocks noGrp="1"/>
          </p:cNvSpPr>
          <p:nvPr>
            <p:ph type="title"/>
          </p:nvPr>
        </p:nvSpPr>
        <p:spPr>
          <a:xfrm>
            <a:off x="4303643" y="609600"/>
            <a:ext cx="6743767" cy="1905000"/>
          </a:xfrm>
        </p:spPr>
        <p:txBody>
          <a:bodyPr>
            <a:normAutofit/>
          </a:bodyPr>
          <a:lstStyle/>
          <a:p>
            <a:r>
              <a:rPr lang="en-US" dirty="0"/>
              <a:t>Positive Impact on society</a:t>
            </a:r>
          </a:p>
        </p:txBody>
      </p:sp>
      <p:pic>
        <p:nvPicPr>
          <p:cNvPr id="5" name="Picture 4" descr="Close-up of camera lens">
            <a:extLst>
              <a:ext uri="{FF2B5EF4-FFF2-40B4-BE49-F238E27FC236}">
                <a16:creationId xmlns:a16="http://schemas.microsoft.com/office/drawing/2014/main" id="{C2706081-56F5-57EE-6B05-42BD2303456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7590" y="10"/>
            <a:ext cx="3479523"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Content Placeholder 2">
            <a:extLst>
              <a:ext uri="{FF2B5EF4-FFF2-40B4-BE49-F238E27FC236}">
                <a16:creationId xmlns:a16="http://schemas.microsoft.com/office/drawing/2014/main" id="{A4E393C4-E8AD-CCF8-B4A1-76C64C6D137F}"/>
              </a:ext>
            </a:extLst>
          </p:cNvPr>
          <p:cNvSpPr>
            <a:spLocks noGrp="1"/>
          </p:cNvSpPr>
          <p:nvPr>
            <p:ph idx="1"/>
          </p:nvPr>
        </p:nvSpPr>
        <p:spPr>
          <a:xfrm>
            <a:off x="4303643" y="2317569"/>
            <a:ext cx="7046844" cy="4051664"/>
          </a:xfrm>
        </p:spPr>
        <p:txBody>
          <a:bodyPr>
            <a:normAutofit/>
          </a:bodyPr>
          <a:lstStyle/>
          <a:p>
            <a:r>
              <a:rPr lang="en-US" sz="2400" dirty="0"/>
              <a:t>Incredible productivity boon</a:t>
            </a:r>
          </a:p>
          <a:p>
            <a:pPr lvl="1"/>
            <a:r>
              <a:rPr lang="en-US" sz="2000" dirty="0"/>
              <a:t>Siri, Alexa, Google Assistant</a:t>
            </a:r>
          </a:p>
          <a:p>
            <a:pPr lvl="1"/>
            <a:r>
              <a:rPr lang="en-US" sz="2000" dirty="0"/>
              <a:t>Image/voice/text recognition</a:t>
            </a:r>
          </a:p>
          <a:p>
            <a:pPr lvl="1"/>
            <a:r>
              <a:rPr lang="en-US" sz="2000" dirty="0"/>
              <a:t>Google Maps/Waze</a:t>
            </a:r>
          </a:p>
          <a:p>
            <a:pPr lvl="1"/>
            <a:r>
              <a:rPr lang="en-US" sz="2000" dirty="0"/>
              <a:t>Apple watch health observations</a:t>
            </a:r>
          </a:p>
          <a:p>
            <a:pPr lvl="1"/>
            <a:r>
              <a:rPr lang="en-US" sz="2000" dirty="0"/>
              <a:t>Smart thermostats</a:t>
            </a:r>
          </a:p>
          <a:p>
            <a:pPr lvl="1"/>
            <a:r>
              <a:rPr lang="en-US" sz="2000" dirty="0"/>
              <a:t>Email filtering</a:t>
            </a:r>
          </a:p>
          <a:p>
            <a:endParaRPr lang="en-US" sz="2400" dirty="0"/>
          </a:p>
        </p:txBody>
      </p:sp>
    </p:spTree>
    <p:extLst>
      <p:ext uri="{BB962C8B-B14F-4D97-AF65-F5344CB8AC3E}">
        <p14:creationId xmlns:p14="http://schemas.microsoft.com/office/powerpoint/2010/main" val="1666629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BF150-912D-4ECA-0AB6-36A49BC539F3}"/>
              </a:ext>
            </a:extLst>
          </p:cNvPr>
          <p:cNvSpPr>
            <a:spLocks noGrp="1"/>
          </p:cNvSpPr>
          <p:nvPr>
            <p:ph type="title"/>
          </p:nvPr>
        </p:nvSpPr>
        <p:spPr>
          <a:xfrm>
            <a:off x="669851" y="1430179"/>
            <a:ext cx="3029313" cy="3675908"/>
          </a:xfrm>
        </p:spPr>
        <p:txBody>
          <a:bodyPr anchor="ctr">
            <a:normAutofit/>
          </a:bodyPr>
          <a:lstStyle/>
          <a:p>
            <a:r>
              <a:rPr lang="en-US" sz="4000"/>
              <a:t>Positive? Impact on society</a:t>
            </a:r>
          </a:p>
        </p:txBody>
      </p:sp>
      <p:sp>
        <p:nvSpPr>
          <p:cNvPr id="9" name="Rectangle 8">
            <a:extLst>
              <a:ext uri="{FF2B5EF4-FFF2-40B4-BE49-F238E27FC236}">
                <a16:creationId xmlns:a16="http://schemas.microsoft.com/office/drawing/2014/main" id="{7E475056-B0EB-44BE-8568-61ABEFB2E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4" y="0"/>
            <a:ext cx="8132066"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F2C8E2EC-73A4-48C2-B4D7-D7726BD908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9971"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13" name="Rectangle 12">
            <a:extLst>
              <a:ext uri="{FF2B5EF4-FFF2-40B4-BE49-F238E27FC236}">
                <a16:creationId xmlns:a16="http://schemas.microsoft.com/office/drawing/2014/main" id="{E82ABBDC-7A44-4AE8-A04F-B5495481B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94952"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5" name="Content Placeholder 2">
            <a:extLst>
              <a:ext uri="{FF2B5EF4-FFF2-40B4-BE49-F238E27FC236}">
                <a16:creationId xmlns:a16="http://schemas.microsoft.com/office/drawing/2014/main" id="{A6D862A2-367E-1C86-847A-1CD68333456E}"/>
              </a:ext>
            </a:extLst>
          </p:cNvPr>
          <p:cNvGraphicFramePr>
            <a:graphicFrameLocks noGrp="1"/>
          </p:cNvGraphicFramePr>
          <p:nvPr>
            <p:ph idx="1"/>
            <p:extLst>
              <p:ext uri="{D42A27DB-BD31-4B8C-83A1-F6EECF244321}">
                <p14:modId xmlns:p14="http://schemas.microsoft.com/office/powerpoint/2010/main" val="336535032"/>
              </p:ext>
            </p:extLst>
          </p:nvPr>
        </p:nvGraphicFramePr>
        <p:xfrm>
          <a:off x="5054375" y="965200"/>
          <a:ext cx="6858951" cy="4605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3910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87C22-B7FA-9E98-5E8A-F5BBBB66AC1D}"/>
              </a:ext>
            </a:extLst>
          </p:cNvPr>
          <p:cNvSpPr>
            <a:spLocks noGrp="1"/>
          </p:cNvSpPr>
          <p:nvPr>
            <p:ph type="title"/>
          </p:nvPr>
        </p:nvSpPr>
        <p:spPr>
          <a:xfrm>
            <a:off x="6420464" y="139337"/>
            <a:ext cx="5122606" cy="1905000"/>
          </a:xfrm>
        </p:spPr>
        <p:txBody>
          <a:bodyPr>
            <a:normAutofit/>
          </a:bodyPr>
          <a:lstStyle/>
          <a:p>
            <a:r>
              <a:rPr lang="en-US" dirty="0"/>
              <a:t>Questionable? Impact on society</a:t>
            </a:r>
          </a:p>
        </p:txBody>
      </p:sp>
      <p:sp>
        <p:nvSpPr>
          <p:cNvPr id="3" name="Content Placeholder 2">
            <a:extLst>
              <a:ext uri="{FF2B5EF4-FFF2-40B4-BE49-F238E27FC236}">
                <a16:creationId xmlns:a16="http://schemas.microsoft.com/office/drawing/2014/main" id="{7FE27974-978D-0F1B-ACA5-4EF2E82B683A}"/>
              </a:ext>
            </a:extLst>
          </p:cNvPr>
          <p:cNvSpPr>
            <a:spLocks noGrp="1"/>
          </p:cNvSpPr>
          <p:nvPr>
            <p:ph idx="1"/>
          </p:nvPr>
        </p:nvSpPr>
        <p:spPr>
          <a:xfrm>
            <a:off x="6420464" y="2272938"/>
            <a:ext cx="5675741" cy="4585062"/>
          </a:xfrm>
        </p:spPr>
        <p:txBody>
          <a:bodyPr anchor="t">
            <a:normAutofit/>
          </a:bodyPr>
          <a:lstStyle/>
          <a:p>
            <a:pPr>
              <a:lnSpc>
                <a:spcPct val="90000"/>
              </a:lnSpc>
            </a:pPr>
            <a:r>
              <a:rPr lang="en-US" dirty="0"/>
              <a:t>Cleaning up backgrounds on blurry photos or removing photobombers</a:t>
            </a:r>
          </a:p>
          <a:p>
            <a:pPr>
              <a:lnSpc>
                <a:spcPct val="90000"/>
              </a:lnSpc>
            </a:pPr>
            <a:r>
              <a:rPr lang="en-US" dirty="0"/>
              <a:t>Deep fakes - </a:t>
            </a:r>
            <a:r>
              <a:rPr lang="en-US" dirty="0">
                <a:hlinkClick r:id="rId3"/>
              </a:rPr>
              <a:t>https://thispersondoesnotexist.com/</a:t>
            </a:r>
            <a:endParaRPr lang="en-US" dirty="0">
              <a:hlinkClick r:id="rId4"/>
            </a:endParaRPr>
          </a:p>
          <a:p>
            <a:pPr lvl="1">
              <a:lnSpc>
                <a:spcPct val="90000"/>
              </a:lnSpc>
            </a:pPr>
            <a:r>
              <a:rPr lang="en-US" sz="2000" dirty="0"/>
              <a:t>Great for businesses building websites and don’t want to pay for stock imagery or get release forms</a:t>
            </a:r>
            <a:br>
              <a:rPr lang="en-US" sz="2000" dirty="0"/>
            </a:br>
            <a:r>
              <a:rPr lang="en-US" sz="2000" dirty="0"/>
              <a:t>to use people on their website</a:t>
            </a:r>
          </a:p>
          <a:p>
            <a:pPr lvl="1">
              <a:lnSpc>
                <a:spcPct val="90000"/>
              </a:lnSpc>
            </a:pPr>
            <a:r>
              <a:rPr lang="en-US" sz="2000" dirty="0"/>
              <a:t>Lots of potential for disinformation … </a:t>
            </a:r>
            <a:br>
              <a:rPr lang="en-US" sz="2000" dirty="0"/>
            </a:br>
            <a:br>
              <a:rPr lang="en-US" sz="2000" dirty="0"/>
            </a:br>
            <a:r>
              <a:rPr lang="en-US" sz="2000" b="1" dirty="0"/>
              <a:t>my name is John Smith and I bought from this company and the product was great </a:t>
            </a:r>
          </a:p>
          <a:p>
            <a:pPr>
              <a:lnSpc>
                <a:spcPct val="90000"/>
              </a:lnSpc>
            </a:pPr>
            <a:endParaRPr lang="en-US" dirty="0"/>
          </a:p>
        </p:txBody>
      </p:sp>
      <p:pic>
        <p:nvPicPr>
          <p:cNvPr id="2052" name="Picture 4">
            <a:extLst>
              <a:ext uri="{FF2B5EF4-FFF2-40B4-BE49-F238E27FC236}">
                <a16:creationId xmlns:a16="http://schemas.microsoft.com/office/drawing/2014/main" id="{A3B8F7E5-60D5-BED7-9BA1-35D22BDF219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745132" y="645106"/>
            <a:ext cx="5247747" cy="5247747"/>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196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C1F32-0137-ED49-204B-29950FDD82D1}"/>
              </a:ext>
            </a:extLst>
          </p:cNvPr>
          <p:cNvSpPr>
            <a:spLocks noGrp="1"/>
          </p:cNvSpPr>
          <p:nvPr>
            <p:ph type="title"/>
          </p:nvPr>
        </p:nvSpPr>
        <p:spPr>
          <a:xfrm>
            <a:off x="1143000" y="609600"/>
            <a:ext cx="6132446" cy="1905000"/>
          </a:xfrm>
        </p:spPr>
        <p:txBody>
          <a:bodyPr>
            <a:normAutofit/>
          </a:bodyPr>
          <a:lstStyle/>
          <a:p>
            <a:pPr algn="ctr"/>
            <a:r>
              <a:rPr lang="en-US" dirty="0"/>
              <a:t>Adobe Photoshop 2024</a:t>
            </a:r>
            <a:br>
              <a:rPr lang="en-US" dirty="0"/>
            </a:br>
            <a:r>
              <a:rPr lang="en-US" dirty="0"/>
              <a:t>(Deep Fakes)</a:t>
            </a:r>
            <a:endParaRPr lang="en-US"/>
          </a:p>
        </p:txBody>
      </p:sp>
      <p:sp>
        <p:nvSpPr>
          <p:cNvPr id="15" name="Content Placeholder 14">
            <a:extLst>
              <a:ext uri="{FF2B5EF4-FFF2-40B4-BE49-F238E27FC236}">
                <a16:creationId xmlns:a16="http://schemas.microsoft.com/office/drawing/2014/main" id="{889C926B-35BA-3D06-A605-AD068B0DC4D2}"/>
              </a:ext>
            </a:extLst>
          </p:cNvPr>
          <p:cNvSpPr>
            <a:spLocks noGrp="1"/>
          </p:cNvSpPr>
          <p:nvPr>
            <p:ph idx="1"/>
          </p:nvPr>
        </p:nvSpPr>
        <p:spPr>
          <a:xfrm>
            <a:off x="522514" y="2116183"/>
            <a:ext cx="6564086" cy="3946687"/>
          </a:xfrm>
        </p:spPr>
        <p:txBody>
          <a:bodyPr>
            <a:normAutofit/>
          </a:bodyPr>
          <a:lstStyle/>
          <a:p>
            <a:r>
              <a:rPr lang="en-US" dirty="0"/>
              <a:t>Wife asked in our family chat for someone to photoshop a Green Bay Packers </a:t>
            </a:r>
            <a:r>
              <a:rPr lang="en-US" dirty="0" err="1"/>
              <a:t>cheesehead</a:t>
            </a:r>
            <a:r>
              <a:rPr lang="en-US" dirty="0"/>
              <a:t> onto her hiking pic. So I tried it with Adobe Photoshop 2024</a:t>
            </a:r>
          </a:p>
          <a:p>
            <a:r>
              <a:rPr lang="en-US" dirty="0"/>
              <a:t>Silly example, but what if I use generative fill to create a more provocative deep fake (e.g., holding a gun or replace the background with a crime scene … here’s a picture of you AT the crime scene.)</a:t>
            </a:r>
          </a:p>
        </p:txBody>
      </p:sp>
      <p:pic>
        <p:nvPicPr>
          <p:cNvPr id="11" name="Content Placeholder 10" descr="A person smiling with a cheese head on her head&#10;&#10;Description automatically generated">
            <a:extLst>
              <a:ext uri="{FF2B5EF4-FFF2-40B4-BE49-F238E27FC236}">
                <a16:creationId xmlns:a16="http://schemas.microsoft.com/office/drawing/2014/main" id="{AD1CB48E-ED12-5670-59CC-E38C8EC3A71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52042" y="863390"/>
            <a:ext cx="3416888" cy="521877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4423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EBDA2-6E27-4995-99D6-50C71D65E559}"/>
              </a:ext>
            </a:extLst>
          </p:cNvPr>
          <p:cNvSpPr>
            <a:spLocks noGrp="1"/>
          </p:cNvSpPr>
          <p:nvPr>
            <p:ph type="title"/>
          </p:nvPr>
        </p:nvSpPr>
        <p:spPr>
          <a:xfrm>
            <a:off x="988630" y="4363271"/>
            <a:ext cx="10200986" cy="1066801"/>
          </a:xfrm>
        </p:spPr>
        <p:txBody>
          <a:bodyPr vert="horz" lIns="91440" tIns="45720" rIns="91440" bIns="45720" rtlCol="0" anchor="b">
            <a:normAutofit/>
          </a:bodyPr>
          <a:lstStyle/>
          <a:p>
            <a:pPr algn="ctr"/>
            <a:r>
              <a:rPr lang="en-US" sz="4800">
                <a:effectLst>
                  <a:glow rad="38100">
                    <a:schemeClr val="bg1">
                      <a:lumMod val="65000"/>
                      <a:lumOff val="35000"/>
                      <a:alpha val="50000"/>
                    </a:schemeClr>
                  </a:glow>
                  <a:outerShdw blurRad="28575" dist="31750" dir="13200000" algn="tl" rotWithShape="0">
                    <a:srgbClr val="000000">
                      <a:alpha val="25000"/>
                    </a:srgbClr>
                  </a:outerShdw>
                </a:effectLst>
              </a:rPr>
              <a:t>Adobe Express</a:t>
            </a:r>
          </a:p>
        </p:txBody>
      </p:sp>
      <p:sp>
        <p:nvSpPr>
          <p:cNvPr id="3" name="Content Placeholder 2">
            <a:extLst>
              <a:ext uri="{FF2B5EF4-FFF2-40B4-BE49-F238E27FC236}">
                <a16:creationId xmlns:a16="http://schemas.microsoft.com/office/drawing/2014/main" id="{CEC6EEC7-8A67-0CFB-7264-E4ECA99EFA58}"/>
              </a:ext>
            </a:extLst>
          </p:cNvPr>
          <p:cNvSpPr>
            <a:spLocks noGrp="1"/>
          </p:cNvSpPr>
          <p:nvPr>
            <p:ph idx="1"/>
          </p:nvPr>
        </p:nvSpPr>
        <p:spPr>
          <a:xfrm>
            <a:off x="1422262" y="5516211"/>
            <a:ext cx="9333722" cy="722243"/>
          </a:xfrm>
        </p:spPr>
        <p:txBody>
          <a:bodyPr vert="horz" lIns="91440" tIns="45720" rIns="91440" bIns="45720" rtlCol="0" anchor="t">
            <a:normAutofit/>
          </a:bodyPr>
          <a:lstStyle/>
          <a:p>
            <a:pPr marL="0" indent="0" algn="ctr">
              <a:buNone/>
            </a:pPr>
            <a:r>
              <a:rPr lang="en-US" sz="2100">
                <a:gradFill flip="none" rotWithShape="1">
                  <a:gsLst>
                    <a:gs pos="0">
                      <a:schemeClr val="tx1"/>
                    </a:gs>
                    <a:gs pos="100000">
                      <a:schemeClr val="tx1">
                        <a:lumMod val="75000"/>
                      </a:schemeClr>
                    </a:gs>
                  </a:gsLst>
                  <a:lin ang="5400000" scaled="0"/>
                  <a:tileRect/>
                </a:gradFill>
              </a:rPr>
              <a:t>“create a graphic forbidding texting while driving”</a:t>
            </a:r>
          </a:p>
        </p:txBody>
      </p:sp>
      <p:sp>
        <p:nvSpPr>
          <p:cNvPr id="14" name="Rectangle 13">
            <a:extLst>
              <a:ext uri="{FF2B5EF4-FFF2-40B4-BE49-F238E27FC236}">
                <a16:creationId xmlns:a16="http://schemas.microsoft.com/office/drawing/2014/main" id="{2C069419-B83B-4E10-A3EF-91A86B5D35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738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ollection of signs with no cars&#10;&#10;Description automatically generated with medium confidence">
            <a:extLst>
              <a:ext uri="{FF2B5EF4-FFF2-40B4-BE49-F238E27FC236}">
                <a16:creationId xmlns:a16="http://schemas.microsoft.com/office/drawing/2014/main" id="{200AA02C-24AC-DF5C-276F-23E8ADD4282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6916" y="400594"/>
            <a:ext cx="3101222" cy="3149114"/>
          </a:xfrm>
          <a:prstGeom prst="rect">
            <a:avLst/>
          </a:prstGeom>
        </p:spPr>
      </p:pic>
      <p:pic>
        <p:nvPicPr>
          <p:cNvPr id="7" name="Picture 6">
            <a:extLst>
              <a:ext uri="{FF2B5EF4-FFF2-40B4-BE49-F238E27FC236}">
                <a16:creationId xmlns:a16="http://schemas.microsoft.com/office/drawing/2014/main" id="{BAF5C1DA-3ABE-F5C4-B25B-CD30757C54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65590" y="640080"/>
            <a:ext cx="3359056" cy="3149114"/>
          </a:xfrm>
          <a:prstGeom prst="rect">
            <a:avLst/>
          </a:prstGeom>
        </p:spPr>
      </p:pic>
      <p:pic>
        <p:nvPicPr>
          <p:cNvPr id="4" name="Picture 3" descr="A collection of signs with no cars&#10;&#10;Description automatically generated with medium confidence">
            <a:extLst>
              <a:ext uri="{FF2B5EF4-FFF2-40B4-BE49-F238E27FC236}">
                <a16:creationId xmlns:a16="http://schemas.microsoft.com/office/drawing/2014/main" id="{F7C49F1A-4ECC-5199-DED5-86DEC0BF749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408138" y="400594"/>
            <a:ext cx="3101222" cy="3149114"/>
          </a:xfrm>
          <a:prstGeom prst="rect">
            <a:avLst/>
          </a:prstGeom>
        </p:spPr>
      </p:pic>
    </p:spTree>
    <p:extLst>
      <p:ext uri="{BB962C8B-B14F-4D97-AF65-F5344CB8AC3E}">
        <p14:creationId xmlns:p14="http://schemas.microsoft.com/office/powerpoint/2010/main" val="1406856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BD3ED2-B0E6-45A2-ABD5-ECF31BC37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2D2D1E8-4ABF-4B6B-B39D-40B080B61E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160" y="0"/>
            <a:ext cx="9369421" cy="6857999"/>
          </a:xfrm>
          <a:prstGeom prst="rect">
            <a:avLst/>
          </a:prstGeom>
          <a:gradFill flip="none" rotWithShape="1">
            <a:gsLst>
              <a:gs pos="10000">
                <a:schemeClr val="bg2">
                  <a:lumMod val="60000"/>
                  <a:lumOff val="40000"/>
                  <a:alpha val="40000"/>
                </a:schemeClr>
              </a:gs>
              <a:gs pos="70000">
                <a:schemeClr val="bg2">
                  <a:alpha val="0"/>
                </a:schemeClr>
              </a:gs>
              <a:gs pos="0">
                <a:schemeClr val="bg2">
                  <a:lumMod val="40000"/>
                  <a:lumOff val="60000"/>
                  <a:alpha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BC7AB4B5-66A5-48D1-BD88-C60A16ED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88489" cy="6858002"/>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w="44450">
            <a:gradFill>
              <a:gsLst>
                <a:gs pos="5000">
                  <a:schemeClr val="bg2">
                    <a:alpha val="65000"/>
                  </a:schemeClr>
                </a:gs>
                <a:gs pos="98000">
                  <a:schemeClr val="bg2">
                    <a:lumMod val="75000"/>
                    <a:alpha val="55000"/>
                  </a:schemeClr>
                </a:gs>
              </a:gsLst>
              <a:lin ang="5400000" scaled="1"/>
            </a:gradFill>
          </a:ln>
          <a:effectLst>
            <a:outerShdw blurRad="50800" dist="25400" algn="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93B77A-61F4-A55F-DF30-07B74ED91AE9}"/>
              </a:ext>
            </a:extLst>
          </p:cNvPr>
          <p:cNvSpPr>
            <a:spLocks noGrp="1"/>
          </p:cNvSpPr>
          <p:nvPr>
            <p:ph type="title"/>
          </p:nvPr>
        </p:nvSpPr>
        <p:spPr>
          <a:xfrm>
            <a:off x="962022" y="643467"/>
            <a:ext cx="4340023" cy="5571064"/>
          </a:xfrm>
        </p:spPr>
        <p:txBody>
          <a:bodyPr anchor="ctr">
            <a:normAutofit/>
          </a:bodyPr>
          <a:lstStyle/>
          <a:p>
            <a:r>
              <a:rPr lang="en-US" sz="4400"/>
              <a:t>Other questions raised by generative AI</a:t>
            </a:r>
          </a:p>
        </p:txBody>
      </p:sp>
      <p:sp>
        <p:nvSpPr>
          <p:cNvPr id="3" name="Content Placeholder 2">
            <a:extLst>
              <a:ext uri="{FF2B5EF4-FFF2-40B4-BE49-F238E27FC236}">
                <a16:creationId xmlns:a16="http://schemas.microsoft.com/office/drawing/2014/main" id="{8D761E6E-7AD3-F9E7-4725-A2856939AB1A}"/>
              </a:ext>
            </a:extLst>
          </p:cNvPr>
          <p:cNvSpPr>
            <a:spLocks noGrp="1"/>
          </p:cNvSpPr>
          <p:nvPr>
            <p:ph idx="1"/>
          </p:nvPr>
        </p:nvSpPr>
        <p:spPr>
          <a:xfrm>
            <a:off x="6708499" y="643467"/>
            <a:ext cx="4521480" cy="5571064"/>
          </a:xfrm>
        </p:spPr>
        <p:txBody>
          <a:bodyPr>
            <a:noAutofit/>
          </a:bodyPr>
          <a:lstStyle/>
          <a:p>
            <a:pPr>
              <a:lnSpc>
                <a:spcPct val="90000"/>
              </a:lnSpc>
            </a:pPr>
            <a:r>
              <a:rPr lang="en-US" dirty="0"/>
              <a:t>Intellectual property</a:t>
            </a:r>
          </a:p>
          <a:p>
            <a:pPr lvl="1">
              <a:lnSpc>
                <a:spcPct val="90000"/>
              </a:lnSpc>
            </a:pPr>
            <a:r>
              <a:rPr lang="en-US" sz="1400" dirty="0">
                <a:hlinkClick r:id="rId3"/>
              </a:rPr>
              <a:t>https://www.theatlantic.com/technology/archive/2023/08/books3-ai-meta-llama-pirated-books/675063/</a:t>
            </a:r>
          </a:p>
          <a:p>
            <a:pPr>
              <a:lnSpc>
                <a:spcPct val="90000"/>
              </a:lnSpc>
            </a:pPr>
            <a:r>
              <a:rPr lang="en-US" dirty="0"/>
              <a:t>Disinformation / misinformation / worse quality Internet</a:t>
            </a:r>
          </a:p>
          <a:p>
            <a:pPr lvl="1">
              <a:lnSpc>
                <a:spcPct val="90000"/>
              </a:lnSpc>
            </a:pPr>
            <a:r>
              <a:rPr lang="en-US" sz="1400" dirty="0">
                <a:hlinkClick r:id="rId3"/>
              </a:rPr>
              <a:t>https://www.nytimes.com/2023/09/23/opinion/ai-internet-lawsuit.html</a:t>
            </a:r>
            <a:endParaRPr lang="en-US" sz="1400" dirty="0"/>
          </a:p>
          <a:p>
            <a:pPr lvl="1">
              <a:lnSpc>
                <a:spcPct val="90000"/>
              </a:lnSpc>
            </a:pPr>
            <a:r>
              <a:rPr lang="en-US" sz="2000" dirty="0"/>
              <a:t>Just search for “</a:t>
            </a:r>
            <a:r>
              <a:rPr lang="en-US" sz="2000" dirty="0" err="1"/>
              <a:t>chatGPT</a:t>
            </a:r>
            <a:r>
              <a:rPr lang="en-US" sz="2000" dirty="0"/>
              <a:t> prompts” and you will see how people are capitalizing on trying to get more and more people to use </a:t>
            </a:r>
            <a:r>
              <a:rPr lang="en-US" sz="2000" dirty="0" err="1"/>
              <a:t>chatGPT</a:t>
            </a:r>
            <a:r>
              <a:rPr lang="en-US" sz="2000" dirty="0"/>
              <a:t> to generate content for the internet</a:t>
            </a:r>
          </a:p>
          <a:p>
            <a:pPr lvl="1">
              <a:lnSpc>
                <a:spcPct val="90000"/>
              </a:lnSpc>
            </a:pPr>
            <a:r>
              <a:rPr lang="en-US" sz="2000" dirty="0"/>
              <a:t>Model collapse</a:t>
            </a:r>
          </a:p>
          <a:p>
            <a:pPr>
              <a:lnSpc>
                <a:spcPct val="90000"/>
              </a:lnSpc>
            </a:pPr>
            <a:r>
              <a:rPr lang="en-US" dirty="0"/>
              <a:t>Surveillance - “Inside The Secretive AI Company That Knows Your Face”</a:t>
            </a:r>
            <a:endParaRPr lang="en-US" dirty="0">
              <a:hlinkClick r:id="rId4">
                <a:extLst>
                  <a:ext uri="{A12FA001-AC4F-418D-AE19-62706E023703}">
                    <ahyp:hlinkClr xmlns:ahyp="http://schemas.microsoft.com/office/drawing/2018/hyperlinkcolor" val="tx"/>
                  </a:ext>
                </a:extLst>
              </a:hlinkClick>
            </a:endParaRPr>
          </a:p>
          <a:p>
            <a:pPr lvl="1">
              <a:lnSpc>
                <a:spcPct val="90000"/>
              </a:lnSpc>
            </a:pPr>
            <a:r>
              <a:rPr lang="en-US" sz="2000" dirty="0">
                <a:hlinkClick r:id="rId4"/>
              </a:rPr>
              <a:t>Clearview AI</a:t>
            </a:r>
          </a:p>
          <a:p>
            <a:pPr lvl="1">
              <a:lnSpc>
                <a:spcPct val="90000"/>
              </a:lnSpc>
            </a:pPr>
            <a:r>
              <a:rPr lang="en-US" sz="1400" dirty="0">
                <a:hlinkClick r:id="rId4"/>
              </a:rPr>
              <a:t>https://overcast.fm/+Ys_nQTtaA</a:t>
            </a:r>
            <a:endParaRPr lang="en-US" sz="1400" dirty="0"/>
          </a:p>
        </p:txBody>
      </p:sp>
    </p:spTree>
    <p:extLst>
      <p:ext uri="{BB962C8B-B14F-4D97-AF65-F5344CB8AC3E}">
        <p14:creationId xmlns:p14="http://schemas.microsoft.com/office/powerpoint/2010/main" val="79751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CF136-C461-D5F5-FB2B-DE4441748E0E}"/>
              </a:ext>
            </a:extLst>
          </p:cNvPr>
          <p:cNvSpPr>
            <a:spLocks noGrp="1"/>
          </p:cNvSpPr>
          <p:nvPr>
            <p:ph type="title"/>
          </p:nvPr>
        </p:nvSpPr>
        <p:spPr>
          <a:xfrm>
            <a:off x="1143000" y="609600"/>
            <a:ext cx="6132446" cy="1905000"/>
          </a:xfrm>
        </p:spPr>
        <p:txBody>
          <a:bodyPr>
            <a:normAutofit/>
          </a:bodyPr>
          <a:lstStyle/>
          <a:p>
            <a:pPr algn="ctr"/>
            <a:r>
              <a:rPr lang="en-US" dirty="0"/>
              <a:t>Impact on Education</a:t>
            </a:r>
            <a:endParaRPr lang="en-US"/>
          </a:p>
        </p:txBody>
      </p:sp>
      <p:sp>
        <p:nvSpPr>
          <p:cNvPr id="3" name="Content Placeholder 2">
            <a:extLst>
              <a:ext uri="{FF2B5EF4-FFF2-40B4-BE49-F238E27FC236}">
                <a16:creationId xmlns:a16="http://schemas.microsoft.com/office/drawing/2014/main" id="{ABAB0B91-2C86-7E89-B042-4BCE13A2B3F2}"/>
              </a:ext>
            </a:extLst>
          </p:cNvPr>
          <p:cNvSpPr>
            <a:spLocks noGrp="1"/>
          </p:cNvSpPr>
          <p:nvPr>
            <p:ph idx="1"/>
          </p:nvPr>
        </p:nvSpPr>
        <p:spPr>
          <a:xfrm>
            <a:off x="1143000" y="2666999"/>
            <a:ext cx="5943600" cy="3395871"/>
          </a:xfrm>
        </p:spPr>
        <p:txBody>
          <a:bodyPr>
            <a:normAutofit/>
          </a:bodyPr>
          <a:lstStyle/>
          <a:p>
            <a:r>
              <a:rPr lang="en-US" dirty="0"/>
              <a:t>Surface issue: “How can we know what students turn in is their own work?”</a:t>
            </a:r>
          </a:p>
          <a:p>
            <a:r>
              <a:rPr lang="en-US" dirty="0"/>
              <a:t>Deeper issue: “Can learning still happen in the presence of AI-assisted technology? If so, how?”</a:t>
            </a:r>
          </a:p>
          <a:p>
            <a:r>
              <a:rPr lang="en-US" dirty="0"/>
              <a:t>Remember, how you as a parent, or how your parents, would never spell a word for you. They made you look it up in the dictionary. Why?</a:t>
            </a:r>
          </a:p>
          <a:p>
            <a:endParaRPr lang="en-US" dirty="0"/>
          </a:p>
        </p:txBody>
      </p:sp>
      <p:pic>
        <p:nvPicPr>
          <p:cNvPr id="3074" name="Picture 2" descr="Generated by DALL·E">
            <a:extLst>
              <a:ext uri="{FF2B5EF4-FFF2-40B4-BE49-F238E27FC236}">
                <a16:creationId xmlns:a16="http://schemas.microsoft.com/office/drawing/2014/main" id="{696E92CA-110C-6957-8180-2E635386BA8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552042" y="863390"/>
            <a:ext cx="3416888" cy="5218777"/>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74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4952B-FCC3-7BB9-B35E-11B8AEB45FB5}"/>
              </a:ext>
            </a:extLst>
          </p:cNvPr>
          <p:cNvSpPr>
            <a:spLocks noGrp="1"/>
          </p:cNvSpPr>
          <p:nvPr>
            <p:ph type="title"/>
          </p:nvPr>
        </p:nvSpPr>
        <p:spPr>
          <a:xfrm>
            <a:off x="6735098" y="609600"/>
            <a:ext cx="4798142" cy="1811383"/>
          </a:xfrm>
        </p:spPr>
        <p:txBody>
          <a:bodyPr vert="horz" lIns="91440" tIns="45720" rIns="91440" bIns="45720" rtlCol="0" anchor="b">
            <a:normAutofit/>
          </a:bodyPr>
          <a:lstStyle/>
          <a:p>
            <a:pPr algn="ctr"/>
            <a:r>
              <a:rPr lang="en-US" dirty="0">
                <a:effectLst>
                  <a:glow rad="38100">
                    <a:schemeClr val="bg1">
                      <a:lumMod val="65000"/>
                      <a:lumOff val="35000"/>
                      <a:alpha val="50000"/>
                    </a:schemeClr>
                  </a:glow>
                  <a:outerShdw blurRad="28575" dist="31750" dir="13200000" algn="tl" rotWithShape="0">
                    <a:srgbClr val="000000">
                      <a:alpha val="25000"/>
                    </a:srgbClr>
                  </a:outerShdw>
                </a:effectLst>
              </a:rPr>
              <a:t>(Side note: DALL-E 3 integrated into </a:t>
            </a:r>
            <a:r>
              <a:rPr lang="en-US" dirty="0" err="1">
                <a:effectLst>
                  <a:glow rad="38100">
                    <a:schemeClr val="bg1">
                      <a:lumMod val="65000"/>
                      <a:lumOff val="35000"/>
                      <a:alpha val="50000"/>
                    </a:schemeClr>
                  </a:glow>
                  <a:outerShdw blurRad="28575" dist="31750" dir="13200000" algn="tl" rotWithShape="0">
                    <a:srgbClr val="000000">
                      <a:alpha val="25000"/>
                    </a:srgbClr>
                  </a:outerShdw>
                </a:effectLst>
              </a:rPr>
              <a:t>chatGPT</a:t>
            </a:r>
            <a:r>
              <a:rPr lang="en-US" dirty="0">
                <a:effectLst>
                  <a:glow rad="38100">
                    <a:schemeClr val="bg1">
                      <a:lumMod val="65000"/>
                      <a:lumOff val="35000"/>
                      <a:alpha val="50000"/>
                    </a:schemeClr>
                  </a:glow>
                  <a:outerShdw blurRad="28575" dist="31750" dir="13200000" algn="tl" rotWithShape="0">
                    <a:srgbClr val="000000">
                      <a:alpha val="25000"/>
                    </a:srgbClr>
                  </a:outerShdw>
                </a:effectLst>
              </a:rPr>
              <a:t>)</a:t>
            </a:r>
          </a:p>
        </p:txBody>
      </p:sp>
      <p:pic>
        <p:nvPicPr>
          <p:cNvPr id="5" name="Content Placeholder 4" descr="A screenshot of a dictionary&#10;&#10;Description automatically generated">
            <a:extLst>
              <a:ext uri="{FF2B5EF4-FFF2-40B4-BE49-F238E27FC236}">
                <a16:creationId xmlns:a16="http://schemas.microsoft.com/office/drawing/2014/main" id="{EB1BBAAA-A1E8-0F56-2842-F9D27061E8E0}"/>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094479" y="98598"/>
            <a:ext cx="5928114" cy="6660804"/>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60747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F2CAD-D490-58C8-3690-3D98BD6A4C69}"/>
              </a:ext>
            </a:extLst>
          </p:cNvPr>
          <p:cNvSpPr>
            <a:spLocks noGrp="1"/>
          </p:cNvSpPr>
          <p:nvPr>
            <p:ph type="title"/>
          </p:nvPr>
        </p:nvSpPr>
        <p:spPr>
          <a:xfrm>
            <a:off x="758236" y="217714"/>
            <a:ext cx="6842381" cy="1905000"/>
          </a:xfrm>
        </p:spPr>
        <p:txBody>
          <a:bodyPr>
            <a:normAutofit/>
          </a:bodyPr>
          <a:lstStyle/>
          <a:p>
            <a:r>
              <a:rPr lang="en-US" dirty="0"/>
              <a:t>Focus on process instead of product</a:t>
            </a:r>
          </a:p>
        </p:txBody>
      </p:sp>
      <p:sp>
        <p:nvSpPr>
          <p:cNvPr id="3" name="Content Placeholder 2">
            <a:extLst>
              <a:ext uri="{FF2B5EF4-FFF2-40B4-BE49-F238E27FC236}">
                <a16:creationId xmlns:a16="http://schemas.microsoft.com/office/drawing/2014/main" id="{59098130-5422-106B-0F87-C3A81175B4B1}"/>
              </a:ext>
            </a:extLst>
          </p:cNvPr>
          <p:cNvSpPr>
            <a:spLocks noGrp="1"/>
          </p:cNvSpPr>
          <p:nvPr>
            <p:ph idx="1"/>
          </p:nvPr>
        </p:nvSpPr>
        <p:spPr>
          <a:xfrm>
            <a:off x="252550" y="1915886"/>
            <a:ext cx="7680398" cy="4580708"/>
          </a:xfrm>
        </p:spPr>
        <p:txBody>
          <a:bodyPr>
            <a:normAutofit/>
          </a:bodyPr>
          <a:lstStyle/>
          <a:p>
            <a:pPr>
              <a:lnSpc>
                <a:spcPct val="90000"/>
              </a:lnSpc>
            </a:pPr>
            <a:r>
              <a:rPr lang="en-US" dirty="0"/>
              <a:t>Traditional education focuses on “products”</a:t>
            </a:r>
          </a:p>
          <a:p>
            <a:pPr lvl="1">
              <a:lnSpc>
                <a:spcPct val="90000"/>
              </a:lnSpc>
            </a:pPr>
            <a:r>
              <a:rPr lang="en-US" sz="2000" dirty="0"/>
              <a:t>Homework assignments</a:t>
            </a:r>
          </a:p>
          <a:p>
            <a:pPr lvl="1">
              <a:lnSpc>
                <a:spcPct val="90000"/>
              </a:lnSpc>
            </a:pPr>
            <a:r>
              <a:rPr lang="en-US" sz="2000" dirty="0"/>
              <a:t>Quizzes and exams</a:t>
            </a:r>
          </a:p>
          <a:p>
            <a:pPr>
              <a:lnSpc>
                <a:spcPct val="90000"/>
              </a:lnSpc>
            </a:pPr>
            <a:r>
              <a:rPr lang="en-US" dirty="0"/>
              <a:t>Instead focus on the “process”</a:t>
            </a:r>
          </a:p>
          <a:p>
            <a:pPr lvl="1">
              <a:lnSpc>
                <a:spcPct val="90000"/>
              </a:lnSpc>
            </a:pPr>
            <a:r>
              <a:rPr lang="en-US" sz="2000" dirty="0">
                <a:hlinkClick r:id="rId3"/>
              </a:rPr>
              <a:t>The “Sentient Syllabus” Project</a:t>
            </a:r>
            <a:r>
              <a:rPr lang="en-US" sz="2000" dirty="0"/>
              <a:t> … “How much is too much? Drawing the line on AI-assistance”</a:t>
            </a:r>
          </a:p>
          <a:p>
            <a:pPr lvl="1">
              <a:lnSpc>
                <a:spcPct val="90000"/>
              </a:lnSpc>
            </a:pPr>
            <a:r>
              <a:rPr lang="en-US" sz="2000" dirty="0"/>
              <a:t>“Assess in a way that correlates with the joy of learning and the quality of achievement, and to do this in an alliance with our students.”</a:t>
            </a:r>
          </a:p>
          <a:p>
            <a:pPr lvl="1">
              <a:lnSpc>
                <a:spcPct val="90000"/>
              </a:lnSpc>
            </a:pPr>
            <a:r>
              <a:rPr lang="en-US" sz="2000" dirty="0"/>
              <a:t>Make students want to engage with the process using tools to make it easier and more fun</a:t>
            </a:r>
          </a:p>
          <a:p>
            <a:pPr>
              <a:lnSpc>
                <a:spcPct val="90000"/>
              </a:lnSpc>
            </a:pPr>
            <a:endParaRPr lang="en-US" dirty="0"/>
          </a:p>
        </p:txBody>
      </p:sp>
      <p:pic>
        <p:nvPicPr>
          <p:cNvPr id="5" name="Picture 4" descr="Complex maths formulae on a blackboard">
            <a:extLst>
              <a:ext uri="{FF2B5EF4-FFF2-40B4-BE49-F238E27FC236}">
                <a16:creationId xmlns:a16="http://schemas.microsoft.com/office/drawing/2014/main" id="{90EF1847-22BE-A4C1-8486-7E42F9EC4EF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
          <a:stretch/>
        </p:blipFill>
        <p:spPr>
          <a:xfrm>
            <a:off x="8546182" y="10"/>
            <a:ext cx="3479523"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Tree>
    <p:extLst>
      <p:ext uri="{BB962C8B-B14F-4D97-AF65-F5344CB8AC3E}">
        <p14:creationId xmlns:p14="http://schemas.microsoft.com/office/powerpoint/2010/main" val="303772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ADC5-9523-C5D0-F042-858F8E78246C}"/>
              </a:ext>
            </a:extLst>
          </p:cNvPr>
          <p:cNvSpPr>
            <a:spLocks noGrp="1"/>
          </p:cNvSpPr>
          <p:nvPr>
            <p:ph type="title"/>
          </p:nvPr>
        </p:nvSpPr>
        <p:spPr>
          <a:xfrm>
            <a:off x="669851" y="1430179"/>
            <a:ext cx="3029313" cy="3675908"/>
          </a:xfrm>
        </p:spPr>
        <p:txBody>
          <a:bodyPr anchor="ctr">
            <a:normAutofit/>
          </a:bodyPr>
          <a:lstStyle/>
          <a:p>
            <a:r>
              <a:rPr lang="en-US" sz="3100"/>
              <a:t>Positive IMPACT – PRODUCTIVITY TOOL</a:t>
            </a:r>
          </a:p>
        </p:txBody>
      </p:sp>
      <p:sp>
        <p:nvSpPr>
          <p:cNvPr id="11" name="Rectangle 10">
            <a:extLst>
              <a:ext uri="{FF2B5EF4-FFF2-40B4-BE49-F238E27FC236}">
                <a16:creationId xmlns:a16="http://schemas.microsoft.com/office/drawing/2014/main" id="{7E475056-B0EB-44BE-8568-61ABEFB2E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4" y="0"/>
            <a:ext cx="8132066"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F2C8E2EC-73A4-48C2-B4D7-D7726BD908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9971"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15" name="Rectangle 14">
            <a:extLst>
              <a:ext uri="{FF2B5EF4-FFF2-40B4-BE49-F238E27FC236}">
                <a16:creationId xmlns:a16="http://schemas.microsoft.com/office/drawing/2014/main" id="{E82ABBDC-7A44-4AE8-A04F-B5495481B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94952"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45940BA3-C023-4B18-B473-6CAA514E1757}"/>
              </a:ext>
            </a:extLst>
          </p:cNvPr>
          <p:cNvSpPr>
            <a:spLocks noGrp="1"/>
          </p:cNvSpPr>
          <p:nvPr>
            <p:ph idx="1"/>
          </p:nvPr>
        </p:nvSpPr>
        <p:spPr>
          <a:xfrm>
            <a:off x="5054375" y="2132260"/>
            <a:ext cx="6046133" cy="1906858"/>
          </a:xfrm>
        </p:spPr>
        <p:txBody>
          <a:bodyPr/>
          <a:lstStyle/>
          <a:p>
            <a:pPr marL="174308" indent="-174308" defTabSz="278892">
              <a:spcAft>
                <a:spcPts val="366"/>
              </a:spcAft>
            </a:pPr>
            <a:r>
              <a:rPr lang="en-US" sz="1220" kern="12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ChatGPT</a:t>
            </a:r>
            <a:r>
              <a:rPr lang="en-US" sz="122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 to create a rubric for an assignment</a:t>
            </a:r>
            <a:endParaRPr lang="en-US"/>
          </a:p>
        </p:txBody>
      </p:sp>
      <p:sp>
        <p:nvSpPr>
          <p:cNvPr id="5" name="TextBox 4">
            <a:extLst>
              <a:ext uri="{FF2B5EF4-FFF2-40B4-BE49-F238E27FC236}">
                <a16:creationId xmlns:a16="http://schemas.microsoft.com/office/drawing/2014/main" id="{75A4F87E-E6F1-1E9B-5F07-6EA15BC6506A}"/>
              </a:ext>
            </a:extLst>
          </p:cNvPr>
          <p:cNvSpPr txBox="1"/>
          <p:nvPr/>
        </p:nvSpPr>
        <p:spPr>
          <a:xfrm>
            <a:off x="4557155" y="674195"/>
            <a:ext cx="3727069" cy="261290"/>
          </a:xfrm>
          <a:prstGeom prst="rect">
            <a:avLst/>
          </a:prstGeom>
          <a:noFill/>
        </p:spPr>
        <p:txBody>
          <a:bodyPr wrap="square">
            <a:spAutoFit/>
          </a:bodyPr>
          <a:lstStyle/>
          <a:p>
            <a:pPr defTabSz="278892">
              <a:spcAft>
                <a:spcPts val="600"/>
              </a:spcAft>
            </a:pPr>
            <a:r>
              <a:rPr lang="en-US" sz="1098" kern="1200" dirty="0">
                <a:solidFill>
                  <a:schemeClr val="tx1"/>
                </a:solidFill>
                <a:latin typeface="+mn-lt"/>
                <a:ea typeface="+mn-ea"/>
                <a:cs typeface="+mn-cs"/>
              </a:rPr>
              <a:t>https://www.youtube.com/watch?v=USRYSftlhN4</a:t>
            </a:r>
            <a:endParaRPr lang="en-US" dirty="0"/>
          </a:p>
        </p:txBody>
      </p:sp>
      <p:pic>
        <p:nvPicPr>
          <p:cNvPr id="6" name="Picture 5" descr="A screenshot of a computer&#10;&#10;Description automatically generated">
            <a:hlinkClick r:id="rId3"/>
            <a:extLst>
              <a:ext uri="{FF2B5EF4-FFF2-40B4-BE49-F238E27FC236}">
                <a16:creationId xmlns:a16="http://schemas.microsoft.com/office/drawing/2014/main" id="{0877B134-D444-1FCB-1F74-430A68CE62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39167" y="1878411"/>
            <a:ext cx="7973599" cy="3320605"/>
          </a:xfrm>
          <a:prstGeom prst="rect">
            <a:avLst/>
          </a:prstGeom>
        </p:spPr>
      </p:pic>
    </p:spTree>
    <p:extLst>
      <p:ext uri="{BB962C8B-B14F-4D97-AF65-F5344CB8AC3E}">
        <p14:creationId xmlns:p14="http://schemas.microsoft.com/office/powerpoint/2010/main" val="74944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B92F3-B5E2-49CB-1B08-066518CEC245}"/>
              </a:ext>
            </a:extLst>
          </p:cNvPr>
          <p:cNvSpPr>
            <a:spLocks noGrp="1"/>
          </p:cNvSpPr>
          <p:nvPr>
            <p:ph type="title"/>
          </p:nvPr>
        </p:nvSpPr>
        <p:spPr>
          <a:xfrm>
            <a:off x="1086549" y="42672"/>
            <a:ext cx="6842381" cy="1905000"/>
          </a:xfrm>
        </p:spPr>
        <p:txBody>
          <a:bodyPr>
            <a:normAutofit/>
          </a:bodyPr>
          <a:lstStyle/>
          <a:p>
            <a:r>
              <a:rPr lang="en-US" dirty="0"/>
              <a:t>What is Artificial Intelligence?</a:t>
            </a:r>
          </a:p>
        </p:txBody>
      </p:sp>
      <p:sp>
        <p:nvSpPr>
          <p:cNvPr id="3" name="Content Placeholder 2">
            <a:extLst>
              <a:ext uri="{FF2B5EF4-FFF2-40B4-BE49-F238E27FC236}">
                <a16:creationId xmlns:a16="http://schemas.microsoft.com/office/drawing/2014/main" id="{E3B232CD-D39D-003E-63F5-7376AE4F8486}"/>
              </a:ext>
            </a:extLst>
          </p:cNvPr>
          <p:cNvSpPr>
            <a:spLocks noGrp="1"/>
          </p:cNvSpPr>
          <p:nvPr>
            <p:ph idx="1"/>
          </p:nvPr>
        </p:nvSpPr>
        <p:spPr>
          <a:xfrm>
            <a:off x="1141413" y="1499616"/>
            <a:ext cx="6930871" cy="5214693"/>
          </a:xfrm>
        </p:spPr>
        <p:txBody>
          <a:bodyPr>
            <a:noAutofit/>
          </a:bodyPr>
          <a:lstStyle/>
          <a:p>
            <a:pPr>
              <a:lnSpc>
                <a:spcPct val="90000"/>
              </a:lnSpc>
            </a:pPr>
            <a:r>
              <a:rPr lang="en-US" sz="2400" dirty="0"/>
              <a:t>Any non-traditional computing algorithm that </a:t>
            </a:r>
            <a:r>
              <a:rPr lang="en-US" sz="2400" i="1" dirty="0"/>
              <a:t>mimics human intelligence </a:t>
            </a:r>
          </a:p>
          <a:p>
            <a:pPr>
              <a:lnSpc>
                <a:spcPct val="90000"/>
              </a:lnSpc>
            </a:pPr>
            <a:r>
              <a:rPr lang="en-US" sz="2400" dirty="0"/>
              <a:t>Traditional programming?</a:t>
            </a:r>
          </a:p>
          <a:p>
            <a:pPr lvl="1">
              <a:lnSpc>
                <a:spcPct val="90000"/>
              </a:lnSpc>
            </a:pPr>
            <a:r>
              <a:rPr lang="en-US" sz="2400" dirty="0"/>
              <a:t>Step-by-step instructions of how to complete some task</a:t>
            </a:r>
          </a:p>
          <a:p>
            <a:pPr lvl="1">
              <a:lnSpc>
                <a:spcPct val="90000"/>
              </a:lnSpc>
            </a:pPr>
            <a:r>
              <a:rPr lang="en-US" sz="2400" dirty="0"/>
              <a:t>Fixed (or static) problem-solving … no learning / improvement over time</a:t>
            </a:r>
          </a:p>
          <a:p>
            <a:pPr>
              <a:lnSpc>
                <a:spcPct val="90000"/>
              </a:lnSpc>
            </a:pPr>
            <a:r>
              <a:rPr lang="en-US" sz="2400" dirty="0"/>
              <a:t>Human intelligence?</a:t>
            </a:r>
          </a:p>
          <a:p>
            <a:pPr lvl="1">
              <a:lnSpc>
                <a:spcPct val="90000"/>
              </a:lnSpc>
            </a:pPr>
            <a:r>
              <a:rPr lang="en-US" sz="2400" dirty="0"/>
              <a:t>Visual/sensory analysis</a:t>
            </a:r>
          </a:p>
          <a:p>
            <a:pPr lvl="1">
              <a:lnSpc>
                <a:spcPct val="90000"/>
              </a:lnSpc>
            </a:pPr>
            <a:r>
              <a:rPr lang="en-US" sz="2400" dirty="0"/>
              <a:t>Adaptive Learning</a:t>
            </a:r>
          </a:p>
          <a:p>
            <a:pPr lvl="1">
              <a:lnSpc>
                <a:spcPct val="90000"/>
              </a:lnSpc>
            </a:pPr>
            <a:r>
              <a:rPr lang="en-US" sz="2400" dirty="0"/>
              <a:t>Goal setting</a:t>
            </a:r>
          </a:p>
        </p:txBody>
      </p:sp>
      <p:pic>
        <p:nvPicPr>
          <p:cNvPr id="5" name="Picture 4" descr="Top view of cubes connected with black lines">
            <a:extLst>
              <a:ext uri="{FF2B5EF4-FFF2-40B4-BE49-F238E27FC236}">
                <a16:creationId xmlns:a16="http://schemas.microsoft.com/office/drawing/2014/main" id="{CF5FAF01-F9D0-2AD9-10A9-E432DA3A81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546182" y="10"/>
            <a:ext cx="3479523"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Tree>
    <p:extLst>
      <p:ext uri="{BB962C8B-B14F-4D97-AF65-F5344CB8AC3E}">
        <p14:creationId xmlns:p14="http://schemas.microsoft.com/office/powerpoint/2010/main" val="287042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7F377-8377-5081-97C6-9735D359AD14}"/>
              </a:ext>
            </a:extLst>
          </p:cNvPr>
          <p:cNvSpPr>
            <a:spLocks noGrp="1"/>
          </p:cNvSpPr>
          <p:nvPr>
            <p:ph type="title"/>
          </p:nvPr>
        </p:nvSpPr>
        <p:spPr>
          <a:xfrm>
            <a:off x="1141413" y="609600"/>
            <a:ext cx="9905998" cy="1468582"/>
          </a:xfrm>
        </p:spPr>
        <p:txBody>
          <a:bodyPr>
            <a:normAutofit/>
          </a:bodyPr>
          <a:lstStyle/>
          <a:p>
            <a:r>
              <a:rPr lang="en-US" dirty="0"/>
              <a:t>How is the world responding</a:t>
            </a:r>
          </a:p>
        </p:txBody>
      </p:sp>
      <p:graphicFrame>
        <p:nvGraphicFramePr>
          <p:cNvPr id="5" name="Content Placeholder 2">
            <a:extLst>
              <a:ext uri="{FF2B5EF4-FFF2-40B4-BE49-F238E27FC236}">
                <a16:creationId xmlns:a16="http://schemas.microsoft.com/office/drawing/2014/main" id="{05CCC053-3E52-DA2B-FCA2-17F956563F43}"/>
              </a:ext>
            </a:extLst>
          </p:cNvPr>
          <p:cNvGraphicFramePr>
            <a:graphicFrameLocks noGrp="1"/>
          </p:cNvGraphicFramePr>
          <p:nvPr>
            <p:ph idx="1"/>
            <p:extLst>
              <p:ext uri="{D42A27DB-BD31-4B8C-83A1-F6EECF244321}">
                <p14:modId xmlns:p14="http://schemas.microsoft.com/office/powerpoint/2010/main" val="1291784024"/>
              </p:ext>
            </p:extLst>
          </p:nvPr>
        </p:nvGraphicFramePr>
        <p:xfrm>
          <a:off x="1141413" y="2286000"/>
          <a:ext cx="9906000" cy="3387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4665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CD19B-2D88-A037-A5D8-C552CC17BDC1}"/>
              </a:ext>
            </a:extLst>
          </p:cNvPr>
          <p:cNvSpPr>
            <a:spLocks noGrp="1"/>
          </p:cNvSpPr>
          <p:nvPr>
            <p:ph type="title"/>
          </p:nvPr>
        </p:nvSpPr>
        <p:spPr>
          <a:xfrm>
            <a:off x="705985" y="114300"/>
            <a:ext cx="9905998" cy="1905000"/>
          </a:xfrm>
        </p:spPr>
        <p:txBody>
          <a:bodyPr/>
          <a:lstStyle/>
          <a:p>
            <a:r>
              <a:rPr lang="en-US" dirty="0"/>
              <a:t>Corporate response</a:t>
            </a:r>
          </a:p>
        </p:txBody>
      </p:sp>
      <p:sp>
        <p:nvSpPr>
          <p:cNvPr id="3" name="Content Placeholder 2">
            <a:extLst>
              <a:ext uri="{FF2B5EF4-FFF2-40B4-BE49-F238E27FC236}">
                <a16:creationId xmlns:a16="http://schemas.microsoft.com/office/drawing/2014/main" id="{4822FC38-C55C-5BD3-6F9B-8C6E9C98FB9E}"/>
              </a:ext>
            </a:extLst>
          </p:cNvPr>
          <p:cNvSpPr>
            <a:spLocks noGrp="1"/>
          </p:cNvSpPr>
          <p:nvPr>
            <p:ph idx="1"/>
          </p:nvPr>
        </p:nvSpPr>
        <p:spPr>
          <a:xfrm>
            <a:off x="705985" y="2240279"/>
            <a:ext cx="9905998" cy="3124201"/>
          </a:xfrm>
        </p:spPr>
        <p:txBody>
          <a:bodyPr>
            <a:noAutofit/>
          </a:bodyPr>
          <a:lstStyle/>
          <a:p>
            <a:r>
              <a:rPr lang="en-US" dirty="0"/>
              <a:t>“How an AI ‘gold rush’ is reviving the tech industry”</a:t>
            </a:r>
          </a:p>
          <a:p>
            <a:pPr lvl="1"/>
            <a:r>
              <a:rPr lang="en-US" sz="1800" dirty="0"/>
              <a:t>Billions of dollars in venture capital</a:t>
            </a:r>
          </a:p>
          <a:p>
            <a:pPr lvl="1"/>
            <a:r>
              <a:rPr lang="en-US" sz="1800" dirty="0"/>
              <a:t>Anyone can use this technology</a:t>
            </a:r>
          </a:p>
          <a:p>
            <a:pPr lvl="1"/>
            <a:r>
              <a:rPr lang="en-US" sz="1800" dirty="0">
                <a:hlinkClick r:id="rId2"/>
              </a:rPr>
              <a:t>https://thehill.com/policy/technology/4171133-how-an-ai-gold-rush-is-reviving-the-tech-industry/</a:t>
            </a:r>
            <a:br>
              <a:rPr lang="en-US" sz="1800" dirty="0"/>
            </a:br>
            <a:endParaRPr lang="en-US" sz="1800" dirty="0">
              <a:hlinkClick r:id="rId3"/>
            </a:endParaRPr>
          </a:p>
          <a:p>
            <a:r>
              <a:rPr lang="en-US" dirty="0"/>
              <a:t>“IBM Tries to Ease Customers’ Qualms About Using Generative A.I.”</a:t>
            </a:r>
          </a:p>
          <a:p>
            <a:pPr lvl="1"/>
            <a:r>
              <a:rPr lang="en-US" sz="1800" dirty="0"/>
              <a:t>IBM will indemnify users from intellectual property claims</a:t>
            </a:r>
          </a:p>
          <a:p>
            <a:pPr lvl="1"/>
            <a:r>
              <a:rPr lang="en-US" sz="1800" dirty="0"/>
              <a:t>Consider the </a:t>
            </a:r>
            <a:r>
              <a:rPr lang="en-US" sz="1800" dirty="0" err="1"/>
              <a:t>cheesehead</a:t>
            </a:r>
            <a:r>
              <a:rPr lang="en-US" sz="1800" dirty="0"/>
              <a:t> photo … what if the cheese looks very similar to a professional photographer photo of a slice of cheese which is copyrighted and owned by the photographer?</a:t>
            </a:r>
          </a:p>
          <a:p>
            <a:pPr lvl="1"/>
            <a:r>
              <a:rPr lang="en-US" sz="1800" dirty="0">
                <a:hlinkClick r:id="rId3"/>
              </a:rPr>
              <a:t>https://www.nytimes.com/2023/09/28/business/ibm-ai-data.html</a:t>
            </a:r>
            <a:endParaRPr lang="en-US" sz="1800" dirty="0"/>
          </a:p>
        </p:txBody>
      </p:sp>
      <p:pic>
        <p:nvPicPr>
          <p:cNvPr id="4" name="Content Placeholder 10" descr="A person smiling with a cheese head on her head&#10;&#10;Description automatically generated">
            <a:extLst>
              <a:ext uri="{FF2B5EF4-FFF2-40B4-BE49-F238E27FC236}">
                <a16:creationId xmlns:a16="http://schemas.microsoft.com/office/drawing/2014/main" id="{BC01E0D2-1C34-2A0B-35D1-55147C70F7B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383018" y="4086003"/>
            <a:ext cx="1570085" cy="2322821"/>
          </a:xfrm>
          <a:prstGeom prst="rect">
            <a:avLst/>
          </a:prstGeom>
        </p:spPr>
      </p:pic>
    </p:spTree>
    <p:extLst>
      <p:ext uri="{BB962C8B-B14F-4D97-AF65-F5344CB8AC3E}">
        <p14:creationId xmlns:p14="http://schemas.microsoft.com/office/powerpoint/2010/main" val="21580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0D8DD-0542-5A9F-B9F4-3AAFF7BF3B51}"/>
              </a:ext>
            </a:extLst>
          </p:cNvPr>
          <p:cNvSpPr>
            <a:spLocks noGrp="1"/>
          </p:cNvSpPr>
          <p:nvPr>
            <p:ph type="title"/>
          </p:nvPr>
        </p:nvSpPr>
        <p:spPr>
          <a:xfrm>
            <a:off x="4303643" y="418011"/>
            <a:ext cx="6743767" cy="1550126"/>
          </a:xfrm>
        </p:spPr>
        <p:txBody>
          <a:bodyPr>
            <a:normAutofit/>
          </a:bodyPr>
          <a:lstStyle/>
          <a:p>
            <a:r>
              <a:rPr lang="en-US" dirty="0"/>
              <a:t>Samford Response</a:t>
            </a:r>
          </a:p>
        </p:txBody>
      </p:sp>
      <p:pic>
        <p:nvPicPr>
          <p:cNvPr id="5" name="Picture 4" descr="Glasses on top of a book">
            <a:extLst>
              <a:ext uri="{FF2B5EF4-FFF2-40B4-BE49-F238E27FC236}">
                <a16:creationId xmlns:a16="http://schemas.microsoft.com/office/drawing/2014/main" id="{67EA8A51-F1C1-1B06-8F80-01F4053107D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257590" y="10"/>
            <a:ext cx="3479523"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Content Placeholder 2">
            <a:extLst>
              <a:ext uri="{FF2B5EF4-FFF2-40B4-BE49-F238E27FC236}">
                <a16:creationId xmlns:a16="http://schemas.microsoft.com/office/drawing/2014/main" id="{EA953D61-4807-351D-241B-B288F04D4E7A}"/>
              </a:ext>
            </a:extLst>
          </p:cNvPr>
          <p:cNvSpPr>
            <a:spLocks noGrp="1"/>
          </p:cNvSpPr>
          <p:nvPr>
            <p:ph idx="1"/>
          </p:nvPr>
        </p:nvSpPr>
        <p:spPr>
          <a:xfrm>
            <a:off x="4303643" y="2666999"/>
            <a:ext cx="7046844" cy="3415749"/>
          </a:xfrm>
        </p:spPr>
        <p:txBody>
          <a:bodyPr>
            <a:noAutofit/>
          </a:bodyPr>
          <a:lstStyle/>
          <a:p>
            <a:r>
              <a:rPr lang="en-US" sz="2400" dirty="0"/>
              <a:t>Proactive</a:t>
            </a:r>
          </a:p>
          <a:p>
            <a:pPr lvl="1"/>
            <a:r>
              <a:rPr lang="en-US" sz="2000" dirty="0"/>
              <a:t>AI task force consisting of administrators and a broad selection of faculty from across the university</a:t>
            </a:r>
          </a:p>
          <a:p>
            <a:pPr lvl="1"/>
            <a:r>
              <a:rPr lang="en-US" sz="2000" dirty="0"/>
              <a:t>Provided access to an online AI impact on education course from Auburn</a:t>
            </a:r>
            <a:br>
              <a:rPr lang="en-US" sz="2000" dirty="0"/>
            </a:br>
            <a:endParaRPr lang="en-US" sz="2000" dirty="0"/>
          </a:p>
          <a:p>
            <a:pPr marL="457200" lvl="1" indent="0">
              <a:buNone/>
            </a:pPr>
            <a:r>
              <a:rPr lang="en-US" sz="2000" dirty="0"/>
              <a:t>“The opportunities for a distinctly Christian approach on the opportunities and challenges of living in an AI world should get us excited about what Samford can provide to our students as we all navigate the future.” </a:t>
            </a:r>
            <a:r>
              <a:rPr lang="en-US" sz="2000" i="1" dirty="0"/>
              <a:t>President Beck Taylor</a:t>
            </a:r>
          </a:p>
          <a:p>
            <a:pPr lvl="1"/>
            <a:endParaRPr lang="en-US" sz="2000" dirty="0"/>
          </a:p>
        </p:txBody>
      </p:sp>
    </p:spTree>
    <p:extLst>
      <p:ext uri="{BB962C8B-B14F-4D97-AF65-F5344CB8AC3E}">
        <p14:creationId xmlns:p14="http://schemas.microsoft.com/office/powerpoint/2010/main" val="237547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37D94-A6AC-5627-D4B6-B116389AEDB1}"/>
              </a:ext>
            </a:extLst>
          </p:cNvPr>
          <p:cNvSpPr>
            <a:spLocks noGrp="1"/>
          </p:cNvSpPr>
          <p:nvPr>
            <p:ph type="title"/>
          </p:nvPr>
        </p:nvSpPr>
        <p:spPr>
          <a:xfrm>
            <a:off x="1022443" y="-173082"/>
            <a:ext cx="6842381" cy="1905000"/>
          </a:xfrm>
        </p:spPr>
        <p:txBody>
          <a:bodyPr>
            <a:normAutofit/>
          </a:bodyPr>
          <a:lstStyle/>
          <a:p>
            <a:r>
              <a:rPr lang="en-US" dirty="0"/>
              <a:t>Government Response</a:t>
            </a:r>
          </a:p>
        </p:txBody>
      </p:sp>
      <p:sp>
        <p:nvSpPr>
          <p:cNvPr id="3" name="Content Placeholder 2">
            <a:extLst>
              <a:ext uri="{FF2B5EF4-FFF2-40B4-BE49-F238E27FC236}">
                <a16:creationId xmlns:a16="http://schemas.microsoft.com/office/drawing/2014/main" id="{B421FFE6-8335-C080-9171-11242F7B23FE}"/>
              </a:ext>
            </a:extLst>
          </p:cNvPr>
          <p:cNvSpPr>
            <a:spLocks noGrp="1"/>
          </p:cNvSpPr>
          <p:nvPr>
            <p:ph idx="1"/>
          </p:nvPr>
        </p:nvSpPr>
        <p:spPr>
          <a:xfrm>
            <a:off x="115824" y="2109650"/>
            <a:ext cx="7867971" cy="3571822"/>
          </a:xfrm>
        </p:spPr>
        <p:txBody>
          <a:bodyPr>
            <a:noAutofit/>
          </a:bodyPr>
          <a:lstStyle/>
          <a:p>
            <a:pPr>
              <a:lnSpc>
                <a:spcPct val="90000"/>
              </a:lnSpc>
            </a:pPr>
            <a:r>
              <a:rPr lang="en-US" sz="2400" dirty="0"/>
              <a:t>“White House to unveil sweeping AI executive order next week” – Washington Post, 10/25</a:t>
            </a:r>
            <a:r>
              <a:rPr lang="en-US" sz="2400" baseline="30000" dirty="0"/>
              <a:t>1</a:t>
            </a:r>
          </a:p>
          <a:p>
            <a:pPr lvl="1">
              <a:lnSpc>
                <a:spcPct val="90000"/>
              </a:lnSpc>
            </a:pPr>
            <a:r>
              <a:rPr lang="en-US" sz="2400" dirty="0"/>
              <a:t>AI models must be assessed before used by any federal worker</a:t>
            </a:r>
          </a:p>
          <a:p>
            <a:pPr lvl="1">
              <a:lnSpc>
                <a:spcPct val="90000"/>
              </a:lnSpc>
            </a:pPr>
            <a:r>
              <a:rPr lang="en-US" sz="2400" dirty="0"/>
              <a:t>Ease barriers for highly skilled workers to immigrate to the US</a:t>
            </a:r>
          </a:p>
          <a:p>
            <a:pPr lvl="1">
              <a:lnSpc>
                <a:spcPct val="90000"/>
              </a:lnSpc>
            </a:pPr>
            <a:r>
              <a:rPr lang="en-US" sz="2400" dirty="0"/>
              <a:t>And… </a:t>
            </a:r>
            <a:br>
              <a:rPr lang="en-US" sz="2400" dirty="0"/>
            </a:br>
            <a:r>
              <a:rPr lang="en-US" sz="2400" dirty="0"/>
              <a:t>“Federal government agencies — including the Defense Department, Energy Department and intelligence agencies — would be required to run assessments to determine how they might incorporate AI into their agencies work, with a focus on bolstering national cyber defenses.”</a:t>
            </a:r>
          </a:p>
          <a:p>
            <a:pPr lvl="1">
              <a:lnSpc>
                <a:spcPct val="90000"/>
              </a:lnSpc>
            </a:pPr>
            <a:r>
              <a:rPr lang="en-US" sz="2400" dirty="0"/>
              <a:t>Skynet, anyone?</a:t>
            </a:r>
          </a:p>
        </p:txBody>
      </p:sp>
      <p:pic>
        <p:nvPicPr>
          <p:cNvPr id="18" name="Picture 17" descr="Illuminated San Francisco City Hall">
            <a:extLst>
              <a:ext uri="{FF2B5EF4-FFF2-40B4-BE49-F238E27FC236}">
                <a16:creationId xmlns:a16="http://schemas.microsoft.com/office/drawing/2014/main" id="{7F181C25-636A-161C-828F-70078BE9B2A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8546182" y="10"/>
            <a:ext cx="3479523"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Tree>
    <p:extLst>
      <p:ext uri="{BB962C8B-B14F-4D97-AF65-F5344CB8AC3E}">
        <p14:creationId xmlns:p14="http://schemas.microsoft.com/office/powerpoint/2010/main" val="234839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3906E-ACEB-2F4D-E49F-66C2EBF96482}"/>
              </a:ext>
            </a:extLst>
          </p:cNvPr>
          <p:cNvSpPr>
            <a:spLocks noGrp="1"/>
          </p:cNvSpPr>
          <p:nvPr>
            <p:ph type="title"/>
          </p:nvPr>
        </p:nvSpPr>
        <p:spPr>
          <a:xfrm>
            <a:off x="697276" y="287383"/>
            <a:ext cx="6842381" cy="1905000"/>
          </a:xfrm>
        </p:spPr>
        <p:txBody>
          <a:bodyPr>
            <a:normAutofit/>
          </a:bodyPr>
          <a:lstStyle/>
          <a:p>
            <a:r>
              <a:rPr lang="en-US" dirty="0"/>
              <a:t>Conclusion</a:t>
            </a:r>
          </a:p>
        </p:txBody>
      </p:sp>
      <p:sp>
        <p:nvSpPr>
          <p:cNvPr id="3" name="Content Placeholder 2">
            <a:extLst>
              <a:ext uri="{FF2B5EF4-FFF2-40B4-BE49-F238E27FC236}">
                <a16:creationId xmlns:a16="http://schemas.microsoft.com/office/drawing/2014/main" id="{412C7DE5-2779-B7DC-C4DF-E24C4F77D543}"/>
              </a:ext>
            </a:extLst>
          </p:cNvPr>
          <p:cNvSpPr>
            <a:spLocks noGrp="1"/>
          </p:cNvSpPr>
          <p:nvPr>
            <p:ph idx="1"/>
          </p:nvPr>
        </p:nvSpPr>
        <p:spPr>
          <a:xfrm>
            <a:off x="432817" y="2388325"/>
            <a:ext cx="7550978" cy="3124201"/>
          </a:xfrm>
        </p:spPr>
        <p:txBody>
          <a:bodyPr>
            <a:noAutofit/>
          </a:bodyPr>
          <a:lstStyle/>
          <a:p>
            <a:pPr>
              <a:lnSpc>
                <a:spcPct val="90000"/>
              </a:lnSpc>
            </a:pPr>
            <a:r>
              <a:rPr lang="en-US" sz="2400" dirty="0"/>
              <a:t>AI is powerful, and it has already changed the world</a:t>
            </a:r>
          </a:p>
          <a:p>
            <a:pPr>
              <a:lnSpc>
                <a:spcPct val="90000"/>
              </a:lnSpc>
            </a:pPr>
            <a:r>
              <a:rPr lang="en-US" sz="2400" dirty="0"/>
              <a:t>Do the benefits outweigh the downsides?</a:t>
            </a:r>
          </a:p>
          <a:p>
            <a:pPr lvl="1">
              <a:lnSpc>
                <a:spcPct val="90000"/>
              </a:lnSpc>
            </a:pPr>
            <a:r>
              <a:rPr lang="en-US" sz="2000" dirty="0"/>
              <a:t>Jury is still out</a:t>
            </a:r>
          </a:p>
          <a:p>
            <a:pPr lvl="1">
              <a:lnSpc>
                <a:spcPct val="90000"/>
              </a:lnSpc>
            </a:pPr>
            <a:r>
              <a:rPr lang="en-US" sz="2000" dirty="0"/>
              <a:t>But I’m optimistic</a:t>
            </a:r>
          </a:p>
          <a:p>
            <a:pPr>
              <a:lnSpc>
                <a:spcPct val="90000"/>
              </a:lnSpc>
            </a:pPr>
            <a:r>
              <a:rPr lang="en-US" sz="2400" dirty="0"/>
              <a:t>Prudent to be cautious as an AI researcher and advocate self-imposed bounds</a:t>
            </a:r>
          </a:p>
          <a:p>
            <a:pPr>
              <a:lnSpc>
                <a:spcPct val="90000"/>
              </a:lnSpc>
            </a:pPr>
            <a:r>
              <a:rPr lang="en-US" sz="2400" dirty="0"/>
              <a:t>Must consider, too, that there are evil people with no bounds</a:t>
            </a:r>
          </a:p>
        </p:txBody>
      </p:sp>
      <p:pic>
        <p:nvPicPr>
          <p:cNvPr id="5" name="Picture 4">
            <a:extLst>
              <a:ext uri="{FF2B5EF4-FFF2-40B4-BE49-F238E27FC236}">
                <a16:creationId xmlns:a16="http://schemas.microsoft.com/office/drawing/2014/main" id="{E7900B1F-5A31-FFEE-56E8-22D8C0A82D1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546182" y="10"/>
            <a:ext cx="3479523"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Tree>
    <p:extLst>
      <p:ext uri="{BB962C8B-B14F-4D97-AF65-F5344CB8AC3E}">
        <p14:creationId xmlns:p14="http://schemas.microsoft.com/office/powerpoint/2010/main" val="125628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3ED7C-2789-88BE-D6C4-0C7A18997CAA}"/>
              </a:ext>
            </a:extLst>
          </p:cNvPr>
          <p:cNvSpPr>
            <a:spLocks noGrp="1"/>
          </p:cNvSpPr>
          <p:nvPr>
            <p:ph type="title"/>
          </p:nvPr>
        </p:nvSpPr>
        <p:spPr>
          <a:xfrm>
            <a:off x="4303643" y="609600"/>
            <a:ext cx="6743767" cy="1905000"/>
          </a:xfrm>
        </p:spPr>
        <p:txBody>
          <a:bodyPr>
            <a:normAutofit/>
          </a:bodyPr>
          <a:lstStyle/>
          <a:p>
            <a:r>
              <a:rPr lang="en-US" dirty="0"/>
              <a:t>Thank you</a:t>
            </a:r>
          </a:p>
        </p:txBody>
      </p:sp>
      <p:pic>
        <p:nvPicPr>
          <p:cNvPr id="5" name="Picture 4" descr="Magnifying glass on clear background">
            <a:extLst>
              <a:ext uri="{FF2B5EF4-FFF2-40B4-BE49-F238E27FC236}">
                <a16:creationId xmlns:a16="http://schemas.microsoft.com/office/drawing/2014/main" id="{CEEA677E-0F28-F091-97B1-40B5A7AFE5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257590" y="10"/>
            <a:ext cx="3479523"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Content Placeholder 2">
            <a:extLst>
              <a:ext uri="{FF2B5EF4-FFF2-40B4-BE49-F238E27FC236}">
                <a16:creationId xmlns:a16="http://schemas.microsoft.com/office/drawing/2014/main" id="{B97FD673-DC17-B424-33E6-1BDB98E68F73}"/>
              </a:ext>
            </a:extLst>
          </p:cNvPr>
          <p:cNvSpPr>
            <a:spLocks noGrp="1"/>
          </p:cNvSpPr>
          <p:nvPr>
            <p:ph idx="1"/>
          </p:nvPr>
        </p:nvSpPr>
        <p:spPr>
          <a:xfrm>
            <a:off x="4704238" y="2127068"/>
            <a:ext cx="7046844" cy="3415749"/>
          </a:xfrm>
        </p:spPr>
        <p:txBody>
          <a:bodyPr>
            <a:normAutofit/>
          </a:bodyPr>
          <a:lstStyle/>
          <a:p>
            <a:r>
              <a:rPr lang="en-US" sz="2800" dirty="0"/>
              <a:t>Brian Toone</a:t>
            </a:r>
          </a:p>
          <a:p>
            <a:r>
              <a:rPr lang="en-US" sz="2800" dirty="0">
                <a:hlinkClick r:id="rId4"/>
              </a:rPr>
              <a:t>brtoone@samford.edu</a:t>
            </a:r>
            <a:endParaRPr lang="en-US" sz="2800" dirty="0"/>
          </a:p>
          <a:p>
            <a:r>
              <a:rPr lang="en-US" sz="2800" dirty="0"/>
              <a:t>Slides available here: </a:t>
            </a:r>
            <a:r>
              <a:rPr lang="en-US" sz="2800" dirty="0">
                <a:hlinkClick r:id="rId5"/>
              </a:rPr>
              <a:t>https://cs.briantoone.com</a:t>
            </a:r>
            <a:endParaRPr lang="en-US" sz="2800" dirty="0"/>
          </a:p>
        </p:txBody>
      </p:sp>
    </p:spTree>
    <p:extLst>
      <p:ext uri="{BB962C8B-B14F-4D97-AF65-F5344CB8AC3E}">
        <p14:creationId xmlns:p14="http://schemas.microsoft.com/office/powerpoint/2010/main" val="2589402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2F007-00B6-52F8-D38C-4222274BB8D8}"/>
              </a:ext>
            </a:extLst>
          </p:cNvPr>
          <p:cNvSpPr>
            <a:spLocks noGrp="1"/>
          </p:cNvSpPr>
          <p:nvPr>
            <p:ph type="title"/>
          </p:nvPr>
        </p:nvSpPr>
        <p:spPr>
          <a:xfrm>
            <a:off x="6420465" y="609600"/>
            <a:ext cx="5122606" cy="1905000"/>
          </a:xfrm>
        </p:spPr>
        <p:txBody>
          <a:bodyPr>
            <a:normAutofit/>
          </a:bodyPr>
          <a:lstStyle/>
          <a:p>
            <a:r>
              <a:rPr lang="en-US" dirty="0"/>
              <a:t>Limitations of traditional programming</a:t>
            </a:r>
          </a:p>
        </p:txBody>
      </p:sp>
      <p:sp>
        <p:nvSpPr>
          <p:cNvPr id="3" name="Content Placeholder 2">
            <a:extLst>
              <a:ext uri="{FF2B5EF4-FFF2-40B4-BE49-F238E27FC236}">
                <a16:creationId xmlns:a16="http://schemas.microsoft.com/office/drawing/2014/main" id="{14949256-5D11-926F-A7F3-6F6F6507837D}"/>
              </a:ext>
            </a:extLst>
          </p:cNvPr>
          <p:cNvSpPr>
            <a:spLocks noGrp="1"/>
          </p:cNvSpPr>
          <p:nvPr>
            <p:ph idx="1"/>
          </p:nvPr>
        </p:nvSpPr>
        <p:spPr>
          <a:xfrm>
            <a:off x="6420465" y="2666999"/>
            <a:ext cx="5122606" cy="3216276"/>
          </a:xfrm>
        </p:spPr>
        <p:txBody>
          <a:bodyPr anchor="t">
            <a:normAutofit/>
          </a:bodyPr>
          <a:lstStyle/>
          <a:p>
            <a:r>
              <a:rPr lang="en-US" sz="2800" dirty="0"/>
              <a:t>Let’s look at something computers have always struggled with …</a:t>
            </a:r>
          </a:p>
          <a:p>
            <a:r>
              <a:rPr lang="en-US" sz="2800" dirty="0"/>
              <a:t>What is this?</a:t>
            </a:r>
          </a:p>
        </p:txBody>
      </p:sp>
      <p:pic>
        <p:nvPicPr>
          <p:cNvPr id="4" name="Picture 3" descr="Red apple on white background">
            <a:extLst>
              <a:ext uri="{FF2B5EF4-FFF2-40B4-BE49-F238E27FC236}">
                <a16:creationId xmlns:a16="http://schemas.microsoft.com/office/drawing/2014/main" id="{2C048F13-5F41-71AD-9FF7-3615127302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132" y="645106"/>
            <a:ext cx="5247747" cy="524774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428446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33F5045-5779-4E8F-9507-636D7A19E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A6BB5A-90C7-960E-1F08-6D0248266E60}"/>
              </a:ext>
            </a:extLst>
          </p:cNvPr>
          <p:cNvSpPr>
            <a:spLocks noGrp="1"/>
          </p:cNvSpPr>
          <p:nvPr>
            <p:ph type="title"/>
          </p:nvPr>
        </p:nvSpPr>
        <p:spPr>
          <a:xfrm>
            <a:off x="1141413" y="609600"/>
            <a:ext cx="4469936" cy="1905000"/>
          </a:xfrm>
        </p:spPr>
        <p:txBody>
          <a:bodyPr>
            <a:normAutofit/>
          </a:bodyPr>
          <a:lstStyle/>
          <a:p>
            <a:r>
              <a:rPr lang="en-US" dirty="0"/>
              <a:t>Traditional computer programming</a:t>
            </a:r>
          </a:p>
        </p:txBody>
      </p:sp>
      <p:sp>
        <p:nvSpPr>
          <p:cNvPr id="3" name="Content Placeholder 2">
            <a:extLst>
              <a:ext uri="{FF2B5EF4-FFF2-40B4-BE49-F238E27FC236}">
                <a16:creationId xmlns:a16="http://schemas.microsoft.com/office/drawing/2014/main" id="{611FF247-2949-6690-847A-C550274709B6}"/>
              </a:ext>
            </a:extLst>
          </p:cNvPr>
          <p:cNvSpPr>
            <a:spLocks noGrp="1"/>
          </p:cNvSpPr>
          <p:nvPr>
            <p:ph idx="1"/>
          </p:nvPr>
        </p:nvSpPr>
        <p:spPr>
          <a:xfrm>
            <a:off x="1141413" y="2462784"/>
            <a:ext cx="4428700" cy="3785615"/>
          </a:xfrm>
        </p:spPr>
        <p:txBody>
          <a:bodyPr>
            <a:normAutofit/>
          </a:bodyPr>
          <a:lstStyle/>
          <a:p>
            <a:r>
              <a:rPr lang="en-US" sz="2400" dirty="0"/>
              <a:t>Isolate the foreground object</a:t>
            </a:r>
          </a:p>
          <a:p>
            <a:r>
              <a:rPr lang="en-US" sz="2400" dirty="0"/>
              <a:t>Identify the colors</a:t>
            </a:r>
          </a:p>
          <a:p>
            <a:r>
              <a:rPr lang="en-US" sz="2400" dirty="0"/>
              <a:t>Try to identify shape, maybe look for a stem</a:t>
            </a:r>
          </a:p>
          <a:p>
            <a:r>
              <a:rPr lang="en-US" sz="2400" dirty="0"/>
              <a:t>Many, many rules and heuristics you have to write code for … and then…</a:t>
            </a:r>
          </a:p>
        </p:txBody>
      </p:sp>
      <p:sp>
        <p:nvSpPr>
          <p:cNvPr id="21" name="Rectangle 20">
            <a:extLst>
              <a:ext uri="{FF2B5EF4-FFF2-40B4-BE49-F238E27FC236}">
                <a16:creationId xmlns:a16="http://schemas.microsoft.com/office/drawing/2014/main" id="{2C8C8ED6-A932-44F5-83A5-5793DDA44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1"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Green apple with bite taken out">
            <a:extLst>
              <a:ext uri="{FF2B5EF4-FFF2-40B4-BE49-F238E27FC236}">
                <a16:creationId xmlns:a16="http://schemas.microsoft.com/office/drawing/2014/main" id="{2F75E140-9BEE-D9C3-DF4A-49515D5494D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62655" y="141984"/>
            <a:ext cx="2806701" cy="3217333"/>
          </a:xfrm>
          <a:prstGeom prst="rect">
            <a:avLst/>
          </a:prstGeom>
        </p:spPr>
      </p:pic>
      <p:pic>
        <p:nvPicPr>
          <p:cNvPr id="5" name="Picture 4" descr="Close-up of red-green apples in a wooden bowl">
            <a:extLst>
              <a:ext uri="{FF2B5EF4-FFF2-40B4-BE49-F238E27FC236}">
                <a16:creationId xmlns:a16="http://schemas.microsoft.com/office/drawing/2014/main" id="{28D149F6-161F-F23F-6F61-52D5B6FEAB8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2"/>
          <a:stretch/>
        </p:blipFill>
        <p:spPr>
          <a:xfrm>
            <a:off x="9218139" y="141983"/>
            <a:ext cx="2807208" cy="3217333"/>
          </a:xfrm>
          <a:prstGeom prst="rect">
            <a:avLst/>
          </a:prstGeom>
        </p:spPr>
      </p:pic>
      <p:pic>
        <p:nvPicPr>
          <p:cNvPr id="14" name="Picture 13" descr="A blue apple on a black background&#10;&#10;Description automatically generated">
            <a:extLst>
              <a:ext uri="{FF2B5EF4-FFF2-40B4-BE49-F238E27FC236}">
                <a16:creationId xmlns:a16="http://schemas.microsoft.com/office/drawing/2014/main" id="{33E5BDCA-5862-2ADF-2874-558019AEF66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1"/>
          <a:stretch/>
        </p:blipFill>
        <p:spPr>
          <a:xfrm rot="10800000">
            <a:off x="6262655" y="3498684"/>
            <a:ext cx="2806701" cy="3217333"/>
          </a:xfrm>
          <a:prstGeom prst="rect">
            <a:avLst/>
          </a:prstGeom>
        </p:spPr>
      </p:pic>
      <p:pic>
        <p:nvPicPr>
          <p:cNvPr id="11" name="Picture 10" descr="Red apple on white background">
            <a:extLst>
              <a:ext uri="{FF2B5EF4-FFF2-40B4-BE49-F238E27FC236}">
                <a16:creationId xmlns:a16="http://schemas.microsoft.com/office/drawing/2014/main" id="{09B82A7E-2B37-F260-CFC4-4A055E54599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218139" y="3497328"/>
            <a:ext cx="2807208" cy="3218688"/>
          </a:xfrm>
          <a:prstGeom prst="rect">
            <a:avLst/>
          </a:prstGeom>
        </p:spPr>
      </p:pic>
    </p:spTree>
    <p:extLst>
      <p:ext uri="{BB962C8B-B14F-4D97-AF65-F5344CB8AC3E}">
        <p14:creationId xmlns:p14="http://schemas.microsoft.com/office/powerpoint/2010/main" val="397952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17A60-7863-1D5B-F63C-4EC209130B40}"/>
              </a:ext>
            </a:extLst>
          </p:cNvPr>
          <p:cNvSpPr>
            <a:spLocks noGrp="1"/>
          </p:cNvSpPr>
          <p:nvPr>
            <p:ph type="title"/>
          </p:nvPr>
        </p:nvSpPr>
        <p:spPr>
          <a:xfrm>
            <a:off x="4201752" y="-165056"/>
            <a:ext cx="6743767" cy="1234440"/>
          </a:xfrm>
        </p:spPr>
        <p:txBody>
          <a:bodyPr>
            <a:normAutofit/>
          </a:bodyPr>
          <a:lstStyle/>
          <a:p>
            <a:r>
              <a:rPr lang="en-US" dirty="0"/>
              <a:t>Human intelligence?</a:t>
            </a:r>
          </a:p>
        </p:txBody>
      </p:sp>
      <p:pic>
        <p:nvPicPr>
          <p:cNvPr id="5" name="Picture 4" descr="Graph on document with pen">
            <a:extLst>
              <a:ext uri="{FF2B5EF4-FFF2-40B4-BE49-F238E27FC236}">
                <a16:creationId xmlns:a16="http://schemas.microsoft.com/office/drawing/2014/main" id="{633F1FD9-3389-F44C-41DF-7F9FFBAA490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257590" y="10"/>
            <a:ext cx="3479523"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Content Placeholder 2">
            <a:extLst>
              <a:ext uri="{FF2B5EF4-FFF2-40B4-BE49-F238E27FC236}">
                <a16:creationId xmlns:a16="http://schemas.microsoft.com/office/drawing/2014/main" id="{336CE3B3-818C-31D7-4C20-6C5BE7F864C2}"/>
              </a:ext>
            </a:extLst>
          </p:cNvPr>
          <p:cNvSpPr>
            <a:spLocks noGrp="1"/>
          </p:cNvSpPr>
          <p:nvPr>
            <p:ph idx="1"/>
          </p:nvPr>
        </p:nvSpPr>
        <p:spPr>
          <a:xfrm>
            <a:off x="3938016" y="920496"/>
            <a:ext cx="7996393" cy="5863481"/>
          </a:xfrm>
        </p:spPr>
        <p:txBody>
          <a:bodyPr>
            <a:noAutofit/>
          </a:bodyPr>
          <a:lstStyle/>
          <a:p>
            <a:pPr>
              <a:lnSpc>
                <a:spcPct val="90000"/>
              </a:lnSpc>
            </a:pPr>
            <a:r>
              <a:rPr lang="en-US" sz="2400" dirty="0"/>
              <a:t>Why is it so easy for us to recognize an apple?</a:t>
            </a:r>
          </a:p>
          <a:p>
            <a:pPr>
              <a:lnSpc>
                <a:spcPct val="90000"/>
              </a:lnSpc>
            </a:pPr>
            <a:r>
              <a:rPr lang="en-US" sz="2400" dirty="0"/>
              <a:t>Well, time and brute force!</a:t>
            </a:r>
          </a:p>
          <a:p>
            <a:pPr lvl="1">
              <a:lnSpc>
                <a:spcPct val="90000"/>
              </a:lnSpc>
            </a:pPr>
            <a:r>
              <a:rPr lang="en-US" sz="2400" dirty="0"/>
              <a:t>Time and experience - how many apples you have seen in your lifetime?</a:t>
            </a:r>
          </a:p>
          <a:p>
            <a:pPr lvl="1">
              <a:lnSpc>
                <a:spcPct val="90000"/>
              </a:lnSpc>
            </a:pPr>
            <a:r>
              <a:rPr lang="en-US" sz="2400" dirty="0"/>
              <a:t>Our brains are adaptive to LEARN over time</a:t>
            </a:r>
          </a:p>
          <a:p>
            <a:pPr lvl="1">
              <a:lnSpc>
                <a:spcPct val="90000"/>
              </a:lnSpc>
            </a:pPr>
            <a:r>
              <a:rPr lang="en-US" sz="2400" dirty="0"/>
              <a:t>Brute force? </a:t>
            </a:r>
          </a:p>
          <a:p>
            <a:pPr lvl="2">
              <a:lnSpc>
                <a:spcPct val="90000"/>
              </a:lnSpc>
            </a:pPr>
            <a:r>
              <a:rPr lang="en-US" sz="2400" dirty="0"/>
              <a:t>The human brain has </a:t>
            </a:r>
            <a:r>
              <a:rPr lang="en-US" sz="2400" b="1" dirty="0"/>
              <a:t>86 billion neurons </a:t>
            </a:r>
            <a:r>
              <a:rPr lang="en-US" sz="2400" dirty="0"/>
              <a:t>with many trillions of interconnections</a:t>
            </a:r>
          </a:p>
          <a:p>
            <a:pPr lvl="2">
              <a:lnSpc>
                <a:spcPct val="90000"/>
              </a:lnSpc>
            </a:pPr>
            <a:r>
              <a:rPr lang="en-US" sz="2400" dirty="0"/>
              <a:t>Primary visual cortex (v1) </a:t>
            </a:r>
            <a:r>
              <a:rPr lang="en-US" sz="2400" b="1" dirty="0"/>
              <a:t>~140 million neurons </a:t>
            </a:r>
            <a:r>
              <a:rPr lang="en-US" sz="2400" dirty="0"/>
              <a:t>with tens of billions of connections</a:t>
            </a:r>
          </a:p>
          <a:p>
            <a:pPr lvl="2">
              <a:lnSpc>
                <a:spcPct val="90000"/>
              </a:lnSpc>
            </a:pPr>
            <a:r>
              <a:rPr lang="en-US" sz="2400" dirty="0"/>
              <a:t>Behind the v1 cortex, is a v2, v3, v4, and even v5 cortex for more complex analysis</a:t>
            </a:r>
          </a:p>
        </p:txBody>
      </p:sp>
    </p:spTree>
    <p:extLst>
      <p:ext uri="{BB962C8B-B14F-4D97-AF65-F5344CB8AC3E}">
        <p14:creationId xmlns:p14="http://schemas.microsoft.com/office/powerpoint/2010/main" val="262249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3A38CF3-117D-526E-22CB-E6682E174F04}"/>
              </a:ext>
            </a:extLst>
          </p:cNvPr>
          <p:cNvSpPr txBox="1"/>
          <p:nvPr/>
        </p:nvSpPr>
        <p:spPr>
          <a:xfrm>
            <a:off x="9370912" y="6470976"/>
            <a:ext cx="4264341" cy="230832"/>
          </a:xfrm>
          <a:prstGeom prst="rect">
            <a:avLst/>
          </a:prstGeom>
          <a:noFill/>
        </p:spPr>
        <p:txBody>
          <a:bodyPr wrap="square">
            <a:spAutoFit/>
          </a:bodyPr>
          <a:lstStyle/>
          <a:p>
            <a:r>
              <a:rPr lang="en-US" sz="900" baseline="30000" dirty="0"/>
              <a:t>2</a:t>
            </a:r>
            <a:r>
              <a:rPr lang="en-US" sz="900" dirty="0"/>
              <a:t>https://</a:t>
            </a:r>
            <a:r>
              <a:rPr lang="en-US" sz="900" dirty="0" err="1"/>
              <a:t>en.wikipedia.org</a:t>
            </a:r>
            <a:r>
              <a:rPr lang="en-US" sz="900" dirty="0"/>
              <a:t>/wiki/Perceptron</a:t>
            </a:r>
          </a:p>
        </p:txBody>
      </p:sp>
      <p:sp>
        <p:nvSpPr>
          <p:cNvPr id="9" name="TextBox 8">
            <a:extLst>
              <a:ext uri="{FF2B5EF4-FFF2-40B4-BE49-F238E27FC236}">
                <a16:creationId xmlns:a16="http://schemas.microsoft.com/office/drawing/2014/main" id="{CB2E9467-8F51-A0BD-BED4-456702CE52B4}"/>
              </a:ext>
            </a:extLst>
          </p:cNvPr>
          <p:cNvSpPr txBox="1"/>
          <p:nvPr/>
        </p:nvSpPr>
        <p:spPr>
          <a:xfrm>
            <a:off x="72878" y="6463345"/>
            <a:ext cx="4159488" cy="369332"/>
          </a:xfrm>
          <a:prstGeom prst="rect">
            <a:avLst/>
          </a:prstGeom>
          <a:noFill/>
        </p:spPr>
        <p:txBody>
          <a:bodyPr wrap="square">
            <a:spAutoFit/>
          </a:bodyPr>
          <a:lstStyle/>
          <a:p>
            <a:r>
              <a:rPr lang="en-US" sz="900" baseline="30000" dirty="0"/>
              <a:t>1</a:t>
            </a:r>
            <a:r>
              <a:rPr lang="en-US" sz="900" dirty="0"/>
              <a:t>https://</a:t>
            </a:r>
            <a:r>
              <a:rPr lang="en-US" sz="900" dirty="0" err="1"/>
              <a:t>news.cornell.edu</a:t>
            </a:r>
            <a:r>
              <a:rPr lang="en-US" sz="900" dirty="0"/>
              <a:t>/stories/2019/09/professors-perceptron-paved-way-ai-60-years-too-soon</a:t>
            </a:r>
          </a:p>
        </p:txBody>
      </p:sp>
      <p:sp>
        <p:nvSpPr>
          <p:cNvPr id="2" name="Title 1">
            <a:extLst>
              <a:ext uri="{FF2B5EF4-FFF2-40B4-BE49-F238E27FC236}">
                <a16:creationId xmlns:a16="http://schemas.microsoft.com/office/drawing/2014/main" id="{BD19415B-0B97-1DA9-39E9-EE0983FC2837}"/>
              </a:ext>
            </a:extLst>
          </p:cNvPr>
          <p:cNvSpPr>
            <a:spLocks noGrp="1"/>
          </p:cNvSpPr>
          <p:nvPr>
            <p:ph type="title"/>
          </p:nvPr>
        </p:nvSpPr>
        <p:spPr>
          <a:xfrm>
            <a:off x="1141413" y="387024"/>
            <a:ext cx="9905998" cy="1478570"/>
          </a:xfrm>
        </p:spPr>
        <p:txBody>
          <a:bodyPr>
            <a:normAutofit fontScale="90000"/>
          </a:bodyPr>
          <a:lstStyle/>
          <a:p>
            <a:r>
              <a:rPr lang="en-US" dirty="0"/>
              <a:t>Who CAME UP WITH THE IDEA TO CREATE A NON-TRADITIONAL ALGORITHM TO MIMIC HUMAN INTELLIGENCE? (i.e., artificial intelligence)</a:t>
            </a:r>
            <a:br>
              <a:rPr lang="en-US" dirty="0"/>
            </a:br>
            <a:endParaRPr lang="en-US" dirty="0"/>
          </a:p>
        </p:txBody>
      </p:sp>
      <p:sp>
        <p:nvSpPr>
          <p:cNvPr id="3" name="Content Placeholder 2">
            <a:extLst>
              <a:ext uri="{FF2B5EF4-FFF2-40B4-BE49-F238E27FC236}">
                <a16:creationId xmlns:a16="http://schemas.microsoft.com/office/drawing/2014/main" id="{24D1E346-6900-59FD-2D21-D011F8386725}"/>
              </a:ext>
            </a:extLst>
          </p:cNvPr>
          <p:cNvSpPr>
            <a:spLocks noGrp="1"/>
          </p:cNvSpPr>
          <p:nvPr>
            <p:ph idx="1"/>
          </p:nvPr>
        </p:nvSpPr>
        <p:spPr>
          <a:xfrm>
            <a:off x="884012" y="1576299"/>
            <a:ext cx="10606891" cy="2553621"/>
          </a:xfrm>
        </p:spPr>
        <p:txBody>
          <a:bodyPr>
            <a:normAutofit/>
          </a:bodyPr>
          <a:lstStyle/>
          <a:p>
            <a:r>
              <a:rPr lang="en-US" b="1" dirty="0"/>
              <a:t>Alan Turing</a:t>
            </a:r>
            <a:r>
              <a:rPr lang="en-US" dirty="0"/>
              <a:t> – famous Turing test </a:t>
            </a:r>
            <a:r>
              <a:rPr lang="en-US" i="1" dirty="0"/>
              <a:t>The Imitation Game</a:t>
            </a:r>
            <a:r>
              <a:rPr lang="en-US" dirty="0"/>
              <a:t> – Artificial General Intelligence</a:t>
            </a:r>
          </a:p>
          <a:p>
            <a:r>
              <a:rPr lang="en-US" dirty="0"/>
              <a:t>Many early computing pioneers create a network of neurons but no learning...</a:t>
            </a:r>
          </a:p>
          <a:p>
            <a:r>
              <a:rPr lang="en-US" dirty="0"/>
              <a:t>July 1958, using 5 ton IBM computer at the US Navy, </a:t>
            </a:r>
            <a:r>
              <a:rPr lang="en-US" b="1" dirty="0"/>
              <a:t>Frank Rosenblatt </a:t>
            </a:r>
            <a:r>
              <a:rPr lang="en-US" dirty="0"/>
              <a:t>created the perceptron to mimic a human brain neuron and associated algorithm for learning</a:t>
            </a:r>
          </a:p>
          <a:p>
            <a:r>
              <a:rPr lang="en-US" dirty="0"/>
              <a:t>Funding secured, built custom hardware called the Mark I Perceptron </a:t>
            </a:r>
          </a:p>
        </p:txBody>
      </p:sp>
      <p:pic>
        <p:nvPicPr>
          <p:cNvPr id="2050" name="Picture 2" descr="Frank Rosenblatt and the perceptron">
            <a:extLst>
              <a:ext uri="{FF2B5EF4-FFF2-40B4-BE49-F238E27FC236}">
                <a16:creationId xmlns:a16="http://schemas.microsoft.com/office/drawing/2014/main" id="{9D1C95B3-A5CE-6767-562C-D1151F42247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8482" y="4411966"/>
            <a:ext cx="2948539" cy="165778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57DFB7A3-9547-FE37-9A30-F251AB5555D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74748" y="4088020"/>
            <a:ext cx="1854898" cy="22779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defined">
            <a:extLst>
              <a:ext uri="{FF2B5EF4-FFF2-40B4-BE49-F238E27FC236}">
                <a16:creationId xmlns:a16="http://schemas.microsoft.com/office/drawing/2014/main" id="{2F1CCBAB-DB1B-8D19-CF94-32EB4DB6E43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04536" y="4064780"/>
            <a:ext cx="2791647" cy="21851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0D358C4-D20E-1565-B11A-CD8ED989D28B}"/>
              </a:ext>
            </a:extLst>
          </p:cNvPr>
          <p:cNvSpPr txBox="1"/>
          <p:nvPr/>
        </p:nvSpPr>
        <p:spPr>
          <a:xfrm>
            <a:off x="6754475" y="6056045"/>
            <a:ext cx="425539" cy="261610"/>
          </a:xfrm>
          <a:prstGeom prst="rect">
            <a:avLst/>
          </a:prstGeom>
          <a:noFill/>
        </p:spPr>
        <p:txBody>
          <a:bodyPr wrap="square" rtlCol="0">
            <a:spAutoFit/>
          </a:bodyPr>
          <a:lstStyle/>
          <a:p>
            <a:r>
              <a:rPr lang="en-US" sz="1100" dirty="0"/>
              <a:t>2</a:t>
            </a:r>
          </a:p>
        </p:txBody>
      </p:sp>
      <p:sp>
        <p:nvSpPr>
          <p:cNvPr id="7" name="TextBox 6">
            <a:extLst>
              <a:ext uri="{FF2B5EF4-FFF2-40B4-BE49-F238E27FC236}">
                <a16:creationId xmlns:a16="http://schemas.microsoft.com/office/drawing/2014/main" id="{8FA26AD8-5D15-CF5E-3538-0DD49C639B52}"/>
              </a:ext>
            </a:extLst>
          </p:cNvPr>
          <p:cNvSpPr txBox="1"/>
          <p:nvPr/>
        </p:nvSpPr>
        <p:spPr>
          <a:xfrm>
            <a:off x="11077544" y="5959774"/>
            <a:ext cx="425539" cy="261610"/>
          </a:xfrm>
          <a:prstGeom prst="rect">
            <a:avLst/>
          </a:prstGeom>
          <a:noFill/>
        </p:spPr>
        <p:txBody>
          <a:bodyPr wrap="square" rtlCol="0">
            <a:spAutoFit/>
          </a:bodyPr>
          <a:lstStyle/>
          <a:p>
            <a:r>
              <a:rPr lang="en-US" sz="1050" dirty="0"/>
              <a:t>2</a:t>
            </a:r>
          </a:p>
        </p:txBody>
      </p:sp>
      <p:sp>
        <p:nvSpPr>
          <p:cNvPr id="8" name="TextBox 7">
            <a:extLst>
              <a:ext uri="{FF2B5EF4-FFF2-40B4-BE49-F238E27FC236}">
                <a16:creationId xmlns:a16="http://schemas.microsoft.com/office/drawing/2014/main" id="{CF48AFAC-2610-5233-ECEF-821FCEFB2869}"/>
              </a:ext>
            </a:extLst>
          </p:cNvPr>
          <p:cNvSpPr txBox="1"/>
          <p:nvPr/>
        </p:nvSpPr>
        <p:spPr>
          <a:xfrm>
            <a:off x="3645094" y="5805274"/>
            <a:ext cx="425539" cy="261610"/>
          </a:xfrm>
          <a:prstGeom prst="rect">
            <a:avLst/>
          </a:prstGeom>
          <a:noFill/>
        </p:spPr>
        <p:txBody>
          <a:bodyPr wrap="square" rtlCol="0">
            <a:spAutoFit/>
          </a:bodyPr>
          <a:lstStyle/>
          <a:p>
            <a:r>
              <a:rPr lang="en-US" sz="1100" dirty="0"/>
              <a:t>1</a:t>
            </a:r>
          </a:p>
        </p:txBody>
      </p:sp>
    </p:spTree>
    <p:extLst>
      <p:ext uri="{BB962C8B-B14F-4D97-AF65-F5344CB8AC3E}">
        <p14:creationId xmlns:p14="http://schemas.microsoft.com/office/powerpoint/2010/main" val="323021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08939-CB02-7360-4FE0-D7446CBA0341}"/>
              </a:ext>
            </a:extLst>
          </p:cNvPr>
          <p:cNvSpPr>
            <a:spLocks noGrp="1"/>
          </p:cNvSpPr>
          <p:nvPr>
            <p:ph type="title"/>
          </p:nvPr>
        </p:nvSpPr>
        <p:spPr>
          <a:xfrm>
            <a:off x="974179" y="714375"/>
            <a:ext cx="3332955" cy="5076826"/>
          </a:xfrm>
        </p:spPr>
        <p:txBody>
          <a:bodyPr anchor="ctr">
            <a:normAutofit/>
          </a:bodyPr>
          <a:lstStyle/>
          <a:p>
            <a:r>
              <a:rPr lang="en-US" sz="3100" dirty="0"/>
              <a:t>Fast forwarding…</a:t>
            </a:r>
          </a:p>
        </p:txBody>
      </p:sp>
      <p:sp>
        <p:nvSpPr>
          <p:cNvPr id="8" name="Rectangle 7">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 name="Straight Connector 11">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a:extLst>
              <a:ext uri="{FF2B5EF4-FFF2-40B4-BE49-F238E27FC236}">
                <a16:creationId xmlns:a16="http://schemas.microsoft.com/office/drawing/2014/main" id="{971512CC-8851-072C-5DC9-3F084AF3BCB0}"/>
              </a:ext>
            </a:extLst>
          </p:cNvPr>
          <p:cNvSpPr>
            <a:spLocks noGrp="1"/>
          </p:cNvSpPr>
          <p:nvPr>
            <p:ph idx="1"/>
          </p:nvPr>
        </p:nvSpPr>
        <p:spPr>
          <a:xfrm>
            <a:off x="4973046" y="174171"/>
            <a:ext cx="7062200" cy="6683829"/>
          </a:xfrm>
        </p:spPr>
        <p:txBody>
          <a:bodyPr>
            <a:normAutofit/>
          </a:bodyPr>
          <a:lstStyle/>
          <a:p>
            <a:pPr>
              <a:lnSpc>
                <a:spcPct val="90000"/>
              </a:lnSpc>
            </a:pPr>
            <a:r>
              <a:rPr lang="en-US" dirty="0">
                <a:solidFill>
                  <a:schemeClr val="tx1"/>
                </a:solidFill>
              </a:rPr>
              <a:t>1970s and 1980s … the AI “winters” … hardware just not fast enough</a:t>
            </a:r>
          </a:p>
          <a:p>
            <a:pPr>
              <a:lnSpc>
                <a:spcPct val="90000"/>
              </a:lnSpc>
            </a:pPr>
            <a:r>
              <a:rPr lang="en-US" dirty="0">
                <a:solidFill>
                  <a:schemeClr val="tx1"/>
                </a:solidFill>
              </a:rPr>
              <a:t>Lates 80s into the 90s … hardware finally catching up!</a:t>
            </a:r>
          </a:p>
          <a:p>
            <a:pPr lvl="1">
              <a:lnSpc>
                <a:spcPct val="90000"/>
              </a:lnSpc>
            </a:pPr>
            <a:r>
              <a:rPr lang="en-US" sz="2000" dirty="0">
                <a:solidFill>
                  <a:schemeClr val="tx1"/>
                </a:solidFill>
              </a:rPr>
              <a:t>1997 – IBM deep blue beats chess world champion Garry Kasparov</a:t>
            </a:r>
          </a:p>
          <a:p>
            <a:pPr lvl="1">
              <a:lnSpc>
                <a:spcPct val="90000"/>
              </a:lnSpc>
            </a:pPr>
            <a:r>
              <a:rPr lang="en-US" sz="2000" dirty="0">
                <a:solidFill>
                  <a:schemeClr val="tx1"/>
                </a:solidFill>
              </a:rPr>
              <a:t>2012 – Computer vision deep neural networks</a:t>
            </a:r>
          </a:p>
          <a:p>
            <a:pPr lvl="1">
              <a:lnSpc>
                <a:spcPct val="90000"/>
              </a:lnSpc>
            </a:pPr>
            <a:r>
              <a:rPr lang="en-US" sz="2000" dirty="0">
                <a:solidFill>
                  <a:schemeClr val="tx1"/>
                </a:solidFill>
              </a:rPr>
              <a:t>2014 – Ian Goodfellow invented </a:t>
            </a:r>
            <a:r>
              <a:rPr lang="en-US" sz="2000" b="1" dirty="0">
                <a:solidFill>
                  <a:schemeClr val="tx1"/>
                </a:solidFill>
              </a:rPr>
              <a:t>Generative</a:t>
            </a:r>
            <a:r>
              <a:rPr lang="en-US" sz="2000" dirty="0">
                <a:solidFill>
                  <a:schemeClr val="tx1"/>
                </a:solidFill>
              </a:rPr>
              <a:t> Adversarial Networks as part of his PhD</a:t>
            </a:r>
          </a:p>
          <a:p>
            <a:pPr lvl="1">
              <a:lnSpc>
                <a:spcPct val="90000"/>
              </a:lnSpc>
            </a:pPr>
            <a:r>
              <a:rPr lang="en-US" sz="2000" dirty="0">
                <a:solidFill>
                  <a:schemeClr val="tx1"/>
                </a:solidFill>
              </a:rPr>
              <a:t>2016 – AlphaGo – beats Go world champion using neural network</a:t>
            </a:r>
          </a:p>
          <a:p>
            <a:pPr lvl="1">
              <a:lnSpc>
                <a:spcPct val="90000"/>
              </a:lnSpc>
            </a:pPr>
            <a:r>
              <a:rPr lang="en-US" sz="2000" dirty="0">
                <a:solidFill>
                  <a:schemeClr val="tx1"/>
                </a:solidFill>
              </a:rPr>
              <a:t>2017 – “Attention is all you need” – Google Transformer Architecture</a:t>
            </a:r>
          </a:p>
          <a:p>
            <a:pPr lvl="1">
              <a:lnSpc>
                <a:spcPct val="90000"/>
              </a:lnSpc>
            </a:pPr>
            <a:r>
              <a:rPr lang="en-US" sz="2000" dirty="0">
                <a:solidFill>
                  <a:schemeClr val="tx1"/>
                </a:solidFill>
              </a:rPr>
              <a:t>2020 – </a:t>
            </a:r>
            <a:r>
              <a:rPr lang="en-US" sz="2000" dirty="0" err="1">
                <a:solidFill>
                  <a:schemeClr val="tx1"/>
                </a:solidFill>
              </a:rPr>
              <a:t>OpenAI</a:t>
            </a:r>
            <a:r>
              <a:rPr lang="en-US" sz="2000" dirty="0">
                <a:solidFill>
                  <a:schemeClr val="tx1"/>
                </a:solidFill>
              </a:rPr>
              <a:t> GPT-3		2021 – </a:t>
            </a:r>
            <a:r>
              <a:rPr lang="en-US" sz="2000" dirty="0" err="1">
                <a:solidFill>
                  <a:schemeClr val="tx1"/>
                </a:solidFill>
              </a:rPr>
              <a:t>OpenAI</a:t>
            </a:r>
            <a:r>
              <a:rPr lang="en-US" sz="2000" dirty="0">
                <a:solidFill>
                  <a:schemeClr val="tx1"/>
                </a:solidFill>
              </a:rPr>
              <a:t> DALL-E</a:t>
            </a:r>
          </a:p>
          <a:p>
            <a:pPr lvl="1">
              <a:lnSpc>
                <a:spcPct val="90000"/>
              </a:lnSpc>
            </a:pPr>
            <a:r>
              <a:rPr lang="en-US" sz="2000" dirty="0">
                <a:solidFill>
                  <a:schemeClr val="tx1"/>
                </a:solidFill>
              </a:rPr>
              <a:t>2022 – </a:t>
            </a:r>
            <a:r>
              <a:rPr lang="en-US" sz="2000" dirty="0" err="1">
                <a:solidFill>
                  <a:schemeClr val="tx1"/>
                </a:solidFill>
              </a:rPr>
              <a:t>OpenAI</a:t>
            </a:r>
            <a:r>
              <a:rPr lang="en-US" sz="2000" dirty="0">
                <a:solidFill>
                  <a:schemeClr val="tx1"/>
                </a:solidFill>
              </a:rPr>
              <a:t> DALL-E 2	2022 – </a:t>
            </a:r>
            <a:r>
              <a:rPr lang="en-US" sz="2000" dirty="0" err="1">
                <a:solidFill>
                  <a:schemeClr val="tx1"/>
                </a:solidFill>
              </a:rPr>
              <a:t>OpenAI</a:t>
            </a:r>
            <a:r>
              <a:rPr lang="en-US" sz="2000" dirty="0">
                <a:solidFill>
                  <a:schemeClr val="tx1"/>
                </a:solidFill>
              </a:rPr>
              <a:t> DALL-E 2</a:t>
            </a:r>
          </a:p>
          <a:p>
            <a:pPr lvl="1">
              <a:lnSpc>
                <a:spcPct val="90000"/>
              </a:lnSpc>
            </a:pPr>
            <a:r>
              <a:rPr lang="en-US" sz="2000" dirty="0">
                <a:solidFill>
                  <a:schemeClr val="tx1"/>
                </a:solidFill>
              </a:rPr>
              <a:t>2022 – </a:t>
            </a:r>
            <a:r>
              <a:rPr lang="en-US" sz="2000" dirty="0" err="1">
                <a:solidFill>
                  <a:schemeClr val="tx1"/>
                </a:solidFill>
              </a:rPr>
              <a:t>ChatGPT</a:t>
            </a:r>
            <a:r>
              <a:rPr lang="en-US" sz="2000" dirty="0">
                <a:solidFill>
                  <a:schemeClr val="tx1"/>
                </a:solidFill>
              </a:rPr>
              <a:t> 			2023 – </a:t>
            </a:r>
            <a:r>
              <a:rPr lang="en-US" sz="2000" dirty="0" err="1">
                <a:solidFill>
                  <a:schemeClr val="tx1"/>
                </a:solidFill>
              </a:rPr>
              <a:t>OpenAI</a:t>
            </a:r>
            <a:r>
              <a:rPr lang="en-US" sz="2000" dirty="0">
                <a:solidFill>
                  <a:schemeClr val="tx1"/>
                </a:solidFill>
              </a:rPr>
              <a:t> DALL-E 3</a:t>
            </a:r>
          </a:p>
        </p:txBody>
      </p:sp>
    </p:spTree>
    <p:extLst>
      <p:ext uri="{BB962C8B-B14F-4D97-AF65-F5344CB8AC3E}">
        <p14:creationId xmlns:p14="http://schemas.microsoft.com/office/powerpoint/2010/main" val="9432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D5DD5-6F24-4AE7-2DA6-7255BC11140C}"/>
              </a:ext>
            </a:extLst>
          </p:cNvPr>
          <p:cNvSpPr>
            <a:spLocks noGrp="1"/>
          </p:cNvSpPr>
          <p:nvPr>
            <p:ph type="title"/>
          </p:nvPr>
        </p:nvSpPr>
        <p:spPr>
          <a:xfrm>
            <a:off x="1238323" y="-19353"/>
            <a:ext cx="2924708" cy="1478570"/>
          </a:xfrm>
        </p:spPr>
        <p:txBody>
          <a:bodyPr>
            <a:normAutofit fontScale="90000"/>
          </a:bodyPr>
          <a:lstStyle/>
          <a:p>
            <a:r>
              <a:rPr lang="en-US" sz="3200" dirty="0">
                <a:solidFill>
                  <a:srgbClr val="FFFFFF"/>
                </a:solidFill>
              </a:rPr>
              <a:t>So how does it work?</a:t>
            </a:r>
          </a:p>
        </p:txBody>
      </p:sp>
      <p:sp>
        <p:nvSpPr>
          <p:cNvPr id="3" name="Content Placeholder 2">
            <a:extLst>
              <a:ext uri="{FF2B5EF4-FFF2-40B4-BE49-F238E27FC236}">
                <a16:creationId xmlns:a16="http://schemas.microsoft.com/office/drawing/2014/main" id="{635F3E1C-D9F8-68DE-242B-454B3733D3ED}"/>
              </a:ext>
            </a:extLst>
          </p:cNvPr>
          <p:cNvSpPr>
            <a:spLocks noGrp="1"/>
          </p:cNvSpPr>
          <p:nvPr>
            <p:ph idx="1"/>
          </p:nvPr>
        </p:nvSpPr>
        <p:spPr>
          <a:xfrm>
            <a:off x="-1" y="1382713"/>
            <a:ext cx="4589417" cy="5183187"/>
          </a:xfrm>
        </p:spPr>
        <p:txBody>
          <a:bodyPr>
            <a:normAutofit/>
          </a:bodyPr>
          <a:lstStyle/>
          <a:p>
            <a:pPr>
              <a:buClr>
                <a:schemeClr val="bg1"/>
              </a:buClr>
            </a:pPr>
            <a:r>
              <a:rPr lang="en-US" dirty="0">
                <a:solidFill>
                  <a:srgbClr val="FFFFFF"/>
                </a:solidFill>
              </a:rPr>
              <a:t>Neural Networks</a:t>
            </a:r>
          </a:p>
          <a:p>
            <a:pPr>
              <a:buClr>
                <a:schemeClr val="bg1"/>
              </a:buClr>
            </a:pPr>
            <a:r>
              <a:rPr lang="en-US" dirty="0">
                <a:solidFill>
                  <a:srgbClr val="FFFFFF"/>
                </a:solidFill>
              </a:rPr>
              <a:t>Deep Neural Networks</a:t>
            </a:r>
          </a:p>
          <a:p>
            <a:pPr>
              <a:buClr>
                <a:schemeClr val="bg1"/>
              </a:buClr>
            </a:pPr>
            <a:r>
              <a:rPr lang="en-US" dirty="0">
                <a:solidFill>
                  <a:srgbClr val="FFFFFF"/>
                </a:solidFill>
              </a:rPr>
              <a:t>“Learning” happens by adjusting the weights (i.e., importance) of connections</a:t>
            </a:r>
          </a:p>
          <a:p>
            <a:pPr>
              <a:buClr>
                <a:schemeClr val="bg1"/>
              </a:buClr>
            </a:pPr>
            <a:r>
              <a:rPr lang="en-US" dirty="0">
                <a:solidFill>
                  <a:srgbClr val="FFFFFF"/>
                </a:solidFill>
              </a:rPr>
              <a:t>All weights (parameters) are initialized randomly</a:t>
            </a:r>
          </a:p>
          <a:p>
            <a:pPr>
              <a:buClr>
                <a:schemeClr val="bg1"/>
              </a:buClr>
            </a:pPr>
            <a:r>
              <a:rPr lang="en-US" dirty="0">
                <a:solidFill>
                  <a:srgbClr val="FFFFFF"/>
                </a:solidFill>
              </a:rPr>
              <a:t>MNIST digit recognizer</a:t>
            </a:r>
          </a:p>
        </p:txBody>
      </p:sp>
      <p:pic>
        <p:nvPicPr>
          <p:cNvPr id="3074" name="Picture 2">
            <a:extLst>
              <a:ext uri="{FF2B5EF4-FFF2-40B4-BE49-F238E27FC236}">
                <a16:creationId xmlns:a16="http://schemas.microsoft.com/office/drawing/2014/main" id="{E21661E1-CFC3-7A51-67F6-2C701B7A0564}"/>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4790127" y="643467"/>
            <a:ext cx="6687346" cy="55665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4D43CB07-BA32-9BBD-AED6-7B0EC33A465E}"/>
              </a:ext>
            </a:extLst>
          </p:cNvPr>
          <p:cNvSpPr txBox="1"/>
          <p:nvPr/>
        </p:nvSpPr>
        <p:spPr>
          <a:xfrm>
            <a:off x="5232330" y="6401594"/>
            <a:ext cx="6115050" cy="261610"/>
          </a:xfrm>
          <a:prstGeom prst="rect">
            <a:avLst/>
          </a:prstGeom>
          <a:noFill/>
        </p:spPr>
        <p:txBody>
          <a:bodyPr wrap="square">
            <a:spAutoFit/>
          </a:bodyPr>
          <a:lstStyle/>
          <a:p>
            <a:r>
              <a:rPr lang="en-US" sz="1100" dirty="0"/>
              <a:t>http://</a:t>
            </a:r>
            <a:r>
              <a:rPr lang="en-US" sz="1100" dirty="0" err="1"/>
              <a:t>neuralnetworksanddeeplearning.com</a:t>
            </a:r>
            <a:r>
              <a:rPr lang="en-US" sz="1100" dirty="0"/>
              <a:t>/images/tikz12.png</a:t>
            </a:r>
          </a:p>
        </p:txBody>
      </p:sp>
    </p:spTree>
    <p:extLst>
      <p:ext uri="{BB962C8B-B14F-4D97-AF65-F5344CB8AC3E}">
        <p14:creationId xmlns:p14="http://schemas.microsoft.com/office/powerpoint/2010/main" val="734796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2061</TotalTime>
  <Words>1977</Words>
  <Application>Microsoft Macintosh PowerPoint</Application>
  <PresentationFormat>Widescreen</PresentationFormat>
  <Paragraphs>204</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Century Gothic</vt:lpstr>
      <vt:lpstr>Zilla Slab</vt:lpstr>
      <vt:lpstr>Mesh</vt:lpstr>
      <vt:lpstr>WHAT IS HAPPENING  IN THE WORLD OF  Artificial intelligence</vt:lpstr>
      <vt:lpstr>Outline</vt:lpstr>
      <vt:lpstr>What is Artificial Intelligence?</vt:lpstr>
      <vt:lpstr>Limitations of traditional programming</vt:lpstr>
      <vt:lpstr>Traditional computer programming</vt:lpstr>
      <vt:lpstr>Human intelligence?</vt:lpstr>
      <vt:lpstr>Who CAME UP WITH THE IDEA TO CREATE A NON-TRADITIONAL ALGORITHM TO MIMIC HUMAN INTELLIGENCE? (i.e., artificial intelligence) </vt:lpstr>
      <vt:lpstr>Fast forwarding…</vt:lpstr>
      <vt:lpstr>So how does it work?</vt:lpstr>
      <vt:lpstr>Learning process is called “Training”</vt:lpstr>
      <vt:lpstr>Learning process, cont’d</vt:lpstr>
      <vt:lpstr>You’ve probably helped</vt:lpstr>
      <vt:lpstr>Thank you for your help, cont’d</vt:lpstr>
      <vt:lpstr>What does this have to do with chatGPT?</vt:lpstr>
      <vt:lpstr>What is the impact?</vt:lpstr>
      <vt:lpstr>Environmental impact</vt:lpstr>
      <vt:lpstr>Environmental impact, cont’d</vt:lpstr>
      <vt:lpstr>The Impact</vt:lpstr>
      <vt:lpstr>So why did chatGPT succeed?</vt:lpstr>
      <vt:lpstr>Positive Impact on society</vt:lpstr>
      <vt:lpstr>Positive? Impact on society</vt:lpstr>
      <vt:lpstr>Questionable? Impact on society</vt:lpstr>
      <vt:lpstr>Adobe Photoshop 2024 (Deep Fakes)</vt:lpstr>
      <vt:lpstr>Adobe Express</vt:lpstr>
      <vt:lpstr>Other questions raised by generative AI</vt:lpstr>
      <vt:lpstr>Impact on Education</vt:lpstr>
      <vt:lpstr>(Side note: DALL-E 3 integrated into chatGPT)</vt:lpstr>
      <vt:lpstr>Focus on process instead of product</vt:lpstr>
      <vt:lpstr>Positive IMPACT – PRODUCTIVITY TOOL</vt:lpstr>
      <vt:lpstr>How is the world responding</vt:lpstr>
      <vt:lpstr>Corporate response</vt:lpstr>
      <vt:lpstr>Samford Response</vt:lpstr>
      <vt:lpstr>Government Response</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intelligence</dc:title>
  <dc:creator>Toone, Brian</dc:creator>
  <cp:lastModifiedBy>Toone, Brian</cp:lastModifiedBy>
  <cp:revision>80</cp:revision>
  <dcterms:created xsi:type="dcterms:W3CDTF">2023-09-28T13:49:13Z</dcterms:created>
  <dcterms:modified xsi:type="dcterms:W3CDTF">2023-10-28T00:29:00Z</dcterms:modified>
</cp:coreProperties>
</file>